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4"/>
    <p:sldMasterId id="2147483759" r:id="rId5"/>
  </p:sldMasterIdLst>
  <p:notesMasterIdLst>
    <p:notesMasterId r:id="rId32"/>
  </p:notesMasterIdLst>
  <p:sldIdLst>
    <p:sldId id="2392" r:id="rId6"/>
    <p:sldId id="2216" r:id="rId7"/>
    <p:sldId id="2142" r:id="rId8"/>
    <p:sldId id="2143" r:id="rId9"/>
    <p:sldId id="2085" r:id="rId10"/>
    <p:sldId id="2086" r:id="rId11"/>
    <p:sldId id="2387" r:id="rId12"/>
    <p:sldId id="2144" r:id="rId13"/>
    <p:sldId id="2087" r:id="rId14"/>
    <p:sldId id="2088" r:id="rId15"/>
    <p:sldId id="2090" r:id="rId16"/>
    <p:sldId id="2365" r:id="rId17"/>
    <p:sldId id="2388" r:id="rId18"/>
    <p:sldId id="2367" r:id="rId19"/>
    <p:sldId id="2368" r:id="rId20"/>
    <p:sldId id="2389" r:id="rId21"/>
    <p:sldId id="2390" r:id="rId22"/>
    <p:sldId id="2145" r:id="rId23"/>
    <p:sldId id="2222" r:id="rId24"/>
    <p:sldId id="2223" r:id="rId25"/>
    <p:sldId id="2224" r:id="rId26"/>
    <p:sldId id="2225" r:id="rId27"/>
    <p:sldId id="2226" r:id="rId28"/>
    <p:sldId id="2371" r:id="rId29"/>
    <p:sldId id="2391" r:id="rId30"/>
    <p:sldId id="2370" r:id="rId3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9D8FBE2-A557-DA47-B27A-12C239DA2260}">
          <p14:sldIdLst>
            <p14:sldId id="2392"/>
            <p14:sldId id="2216"/>
          </p14:sldIdLst>
        </p14:section>
        <p14:section name="Day-1 Service Provisioning" id="{7862B8D8-5F0C-0048-B6FD-DD0B5F2558E8}">
          <p14:sldIdLst>
            <p14:sldId id="2142"/>
            <p14:sldId id="2143"/>
            <p14:sldId id="2085"/>
            <p14:sldId id="2086"/>
            <p14:sldId id="2387"/>
            <p14:sldId id="2144"/>
            <p14:sldId id="2087"/>
            <p14:sldId id="2088"/>
            <p14:sldId id="2090"/>
            <p14:sldId id="2365"/>
            <p14:sldId id="2388"/>
            <p14:sldId id="2367"/>
            <p14:sldId id="2368"/>
            <p14:sldId id="2389"/>
            <p14:sldId id="2390"/>
            <p14:sldId id="2145"/>
            <p14:sldId id="2222"/>
            <p14:sldId id="2223"/>
            <p14:sldId id="2224"/>
            <p14:sldId id="2225"/>
            <p14:sldId id="2226"/>
            <p14:sldId id="2371"/>
            <p14:sldId id="2391"/>
            <p14:sldId id="23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Ng" initials="EN" lastIdx="1" clrIdx="0">
    <p:extLst>
      <p:ext uri="{19B8F6BF-5375-455C-9EA6-DF929625EA0E}">
        <p15:presenceInfo xmlns:p15="http://schemas.microsoft.com/office/powerpoint/2012/main" userId="S-1-5-21-1482476501-2000478354-682003330-405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7E0C"/>
    <a:srgbClr val="FF2600"/>
    <a:srgbClr val="FF9300"/>
    <a:srgbClr val="EEF1E7"/>
    <a:srgbClr val="DBE3CC"/>
    <a:srgbClr val="15B390"/>
    <a:srgbClr val="A6D5FF"/>
    <a:srgbClr val="000000"/>
    <a:srgbClr val="888D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/>
    <p:restoredTop sz="96320"/>
  </p:normalViewPr>
  <p:slideViewPr>
    <p:cSldViewPr snapToGrid="0" snapToObjects="1">
      <p:cViewPr varScale="1">
        <p:scale>
          <a:sx n="180" d="100"/>
          <a:sy n="180" d="100"/>
        </p:scale>
        <p:origin x="192" y="18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DB8B3-DC38-4C68-99D0-6B898E48D9B3}" type="datetimeFigureOut">
              <a:rPr lang="en-US" smtClean="0"/>
              <a:t>1/25/24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B998-40B1-4B98-8BB4-DD46ED311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0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B998-40B1-4B98-8BB4-DD46ED311B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5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uil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D83225-1FA6-44E2-9542-AEAF19223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505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8408A-7102-476C-9290-BECEF76D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0A7AC-49F7-4C9E-8BDE-1497C0C9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6771F6C-58FB-4F62-8ADF-9C1EB7C2CB78}"/>
              </a:ext>
            </a:extLst>
          </p:cNvPr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A15A7EC-00A5-4ED8-8F5E-26841CAB28B1}"/>
                </a:ext>
              </a:extLst>
            </p:cNvPr>
            <p:cNvSpPr/>
            <p:nvPr userDrawn="1"/>
          </p:nvSpPr>
          <p:spPr>
            <a:xfrm>
              <a:off x="0" y="0"/>
              <a:ext cx="9144000" cy="1324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E3D593-E358-4331-82AE-46D0287B98B6}"/>
                </a:ext>
              </a:extLst>
            </p:cNvPr>
            <p:cNvSpPr/>
            <p:nvPr userDrawn="1"/>
          </p:nvSpPr>
          <p:spPr>
            <a:xfrm>
              <a:off x="395654" y="4396153"/>
              <a:ext cx="8382430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E11E5CE-4A7E-457C-BCCB-1984CAEE8EFF}"/>
                </a:ext>
              </a:extLst>
            </p:cNvPr>
            <p:cNvSpPr/>
            <p:nvPr userDrawn="1"/>
          </p:nvSpPr>
          <p:spPr>
            <a:xfrm>
              <a:off x="1529860" y="0"/>
              <a:ext cx="4118771" cy="5143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52F098-C289-4722-BBED-422E5B081D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9567" y="489600"/>
            <a:ext cx="3821581" cy="4183200"/>
          </a:xfrm>
        </p:spPr>
        <p:txBody>
          <a:bodyPr anchor="ctr" anchorCtr="0"/>
          <a:lstStyle>
            <a:lvl1pPr>
              <a:defRPr sz="3600" cap="all" baseline="0">
                <a:solidFill>
                  <a:schemeClr val="bg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</a:defRPr>
            </a:lvl1pPr>
          </a:lstStyle>
          <a:p>
            <a:pPr lvl="0"/>
            <a:r>
              <a:rPr lang="en-US"/>
              <a:t>Short bold statement or question</a:t>
            </a:r>
          </a:p>
        </p:txBody>
      </p:sp>
    </p:spTree>
    <p:extLst>
      <p:ext uri="{BB962C8B-B14F-4D97-AF65-F5344CB8AC3E}">
        <p14:creationId xmlns:p14="http://schemas.microsoft.com/office/powerpoint/2010/main" val="340365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rs Content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93A2065-925F-4744-8B00-E25CC9685D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04411"/>
            <a:ext cx="9144000" cy="2390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6A5419-3C84-46B6-A237-AB8825F2DA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9330"/>
            <a:ext cx="9144000" cy="2200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E9A93F-B1F6-45F0-8E44-A0889CA7491E}"/>
              </a:ext>
            </a:extLst>
          </p:cNvPr>
          <p:cNvSpPr txBox="1"/>
          <p:nvPr userDrawn="1"/>
        </p:nvSpPr>
        <p:spPr>
          <a:xfrm>
            <a:off x="371226" y="4950680"/>
            <a:ext cx="2214880" cy="9695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700" b="0" i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© 2018 Juniper Networks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B162D9-8E87-40C0-9E58-09E539F13F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75" y="4947567"/>
            <a:ext cx="525333" cy="14568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0D0974C-C710-421B-A86C-29CA6DA25FB2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691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fidential_Need to Know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3"/>
            <a:ext cx="8223250" cy="101507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4933950"/>
            <a:ext cx="7857067" cy="139700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695267" y="4933950"/>
            <a:ext cx="448732" cy="1397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41325" y="4936068"/>
            <a:ext cx="2572808" cy="143827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 </a:t>
            </a:r>
            <a:r>
              <a:rPr lang="en-US" sz="700" b="1">
                <a:solidFill>
                  <a:schemeClr val="accent3">
                    <a:lumMod val="60000"/>
                    <a:lumOff val="40000"/>
                    <a:alpha val="50000"/>
                  </a:schemeClr>
                </a:solidFill>
                <a:latin typeface="Arial"/>
                <a:cs typeface="Arial"/>
              </a:rPr>
              <a:t>– </a:t>
            </a:r>
            <a:r>
              <a:rPr lang="en-US" sz="700" b="1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NEED TO KNOW</a:t>
            </a:r>
            <a:endParaRPr lang="en-US" sz="500" b="0">
              <a:solidFill>
                <a:schemeClr val="accent3">
                  <a:lumMod val="40000"/>
                  <a:lumOff val="60000"/>
                  <a:alpha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2" name="Picture 21" descr="juniper_rgb_black_sm.pn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7934" y="4929329"/>
            <a:ext cx="537633" cy="16366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43649" y="4931832"/>
            <a:ext cx="1499121" cy="156634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2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uil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D83225-1FA6-44E2-9542-AEAF19223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6104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uilding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60C819-8573-473E-84FA-D5CD09CF3B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6100" y="0"/>
            <a:ext cx="2247900" cy="51435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1294AE-A281-46AB-9539-C90BA9C3254A}"/>
              </a:ext>
            </a:extLst>
          </p:cNvPr>
          <p:cNvCxnSpPr/>
          <p:nvPr userDrawn="1"/>
        </p:nvCxnSpPr>
        <p:spPr>
          <a:xfrm>
            <a:off x="361552" y="976585"/>
            <a:ext cx="630517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BA0FE86-AA7F-479C-927D-5398E1942C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75" y="4947567"/>
            <a:ext cx="525333" cy="1456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896E1A-46B6-441E-831F-0C83472FFC4B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57C53FF-5A2C-454D-9362-097ECCE23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52" y="1426362"/>
            <a:ext cx="6065987" cy="3268038"/>
          </a:xfrm>
        </p:spPr>
        <p:txBody>
          <a:bodyPr/>
          <a:lstStyle>
            <a:lvl1pPr marL="169863" indent="-169863">
              <a:spcBef>
                <a:spcPts val="1800"/>
              </a:spcBef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</a:schemeClr>
                </a:solidFill>
              </a:defRPr>
            </a:lvl1pPr>
            <a:lvl2pPr marL="517525" indent="-171450">
              <a:defRPr sz="1400">
                <a:solidFill>
                  <a:schemeClr val="tx1">
                    <a:lumMod val="75000"/>
                  </a:schemeClr>
                </a:solidFill>
              </a:defRPr>
            </a:lvl2pPr>
            <a:lvl3pPr marL="801688" indent="-171450">
              <a:defRPr sz="11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9BDF50-2E05-47A9-96A9-8AB3839AF7F2}"/>
              </a:ext>
            </a:extLst>
          </p:cNvPr>
          <p:cNvSpPr txBox="1"/>
          <p:nvPr userDrawn="1"/>
        </p:nvSpPr>
        <p:spPr>
          <a:xfrm>
            <a:off x="361553" y="550258"/>
            <a:ext cx="513430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>
                <a:solidFill>
                  <a:schemeClr val="accent1"/>
                </a:solidFill>
                <a:latin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85507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uil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55D99D-F06B-4417-8FF3-9782A706C3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6100" y="0"/>
            <a:ext cx="22479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31023E-3ED6-4EB6-BA08-CC69EB9EC0C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13992" y="1282305"/>
            <a:ext cx="6252730" cy="1176312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9C7F4-91DD-4EC4-AC14-1F98815A7594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13992" y="2597678"/>
            <a:ext cx="6252730" cy="55140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1294AE-A281-46AB-9539-C90BA9C3254A}"/>
              </a:ext>
            </a:extLst>
          </p:cNvPr>
          <p:cNvCxnSpPr/>
          <p:nvPr userDrawn="1"/>
        </p:nvCxnSpPr>
        <p:spPr>
          <a:xfrm>
            <a:off x="410590" y="2511470"/>
            <a:ext cx="6305170" cy="0"/>
          </a:xfrm>
          <a:prstGeom prst="line">
            <a:avLst/>
          </a:prstGeom>
          <a:ln w="6350" cmpd="sng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BA0FE86-AA7F-479C-927D-5398E1942C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75" y="4947567"/>
            <a:ext cx="525333" cy="1456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896E1A-46B6-441E-831F-0C83472FFC4B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37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uil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D83225-1FA6-44E2-9542-AEAF19223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7843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uil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-12225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247F9-AC8B-49FF-A1B8-ACD61B8757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6427" y="-12225"/>
            <a:ext cx="2252742" cy="515572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B3AE68-144F-4071-988F-7B4D7DCD5B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75" y="4947567"/>
            <a:ext cx="525333" cy="14568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3DCDB4-F6EA-48C3-BB2F-FD7ED68283E4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CDAB49-BE7F-4463-B504-DFDB1D6A1853}"/>
              </a:ext>
            </a:extLst>
          </p:cNvPr>
          <p:cNvCxnSpPr/>
          <p:nvPr userDrawn="1"/>
        </p:nvCxnSpPr>
        <p:spPr>
          <a:xfrm>
            <a:off x="361552" y="976585"/>
            <a:ext cx="630517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5207B4E-EDD0-4DE1-8D78-8298A1C15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52" y="1426362"/>
            <a:ext cx="6065987" cy="3268038"/>
          </a:xfrm>
        </p:spPr>
        <p:txBody>
          <a:bodyPr/>
          <a:lstStyle>
            <a:lvl1pPr marL="169863" indent="-169863">
              <a:spcBef>
                <a:spcPts val="1800"/>
              </a:spcBef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</a:schemeClr>
                </a:solidFill>
              </a:defRPr>
            </a:lvl1pPr>
            <a:lvl2pPr marL="517525" indent="-171450">
              <a:defRPr sz="1400">
                <a:solidFill>
                  <a:schemeClr val="tx1">
                    <a:lumMod val="75000"/>
                  </a:schemeClr>
                </a:solidFill>
              </a:defRPr>
            </a:lvl2pPr>
            <a:lvl3pPr marL="801688" indent="-171450">
              <a:defRPr sz="11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EA0664-D2FB-4343-9A16-AD786525FCF7}"/>
              </a:ext>
            </a:extLst>
          </p:cNvPr>
          <p:cNvSpPr txBox="1"/>
          <p:nvPr userDrawn="1"/>
        </p:nvSpPr>
        <p:spPr>
          <a:xfrm>
            <a:off x="361553" y="550258"/>
            <a:ext cx="513430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>
                <a:solidFill>
                  <a:schemeClr val="accent1"/>
                </a:solidFill>
                <a:latin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095505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l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4FCB7B-A562-49C4-86BA-C151EF54C4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" y="0"/>
            <a:ext cx="9142235" cy="5143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8313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6E639A-21D8-4529-B78A-3DB84BC56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3029"/>
            <a:ext cx="9143999" cy="51673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528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l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4FCB7B-A562-49C4-86BA-C151EF54C4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" y="0"/>
            <a:ext cx="9142235" cy="5143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603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he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D83225-1FA6-44E2-9542-AEAF19223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117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22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576877"/>
            <a:ext cx="8426703" cy="15431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7EE639-90BA-4F95-A316-8573F09312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2588" y="1138238"/>
            <a:ext cx="8383587" cy="345329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2111241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7EE639-90BA-4F95-A316-8573F09312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2588" y="1138238"/>
            <a:ext cx="8383587" cy="345329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141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75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8408A-7102-476C-9290-BECEF76D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0A7AC-49F7-4C9E-8BDE-1497C0C9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15A7EC-00A5-4ED8-8F5E-26841CAB28B1}"/>
              </a:ext>
            </a:extLst>
          </p:cNvPr>
          <p:cNvSpPr/>
          <p:nvPr userDrawn="1"/>
        </p:nvSpPr>
        <p:spPr>
          <a:xfrm>
            <a:off x="0" y="0"/>
            <a:ext cx="9144000" cy="1324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03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E959D4-4C7E-4B11-9B98-0DE93F522068}"/>
              </a:ext>
            </a:extLst>
          </p:cNvPr>
          <p:cNvSpPr txBox="1"/>
          <p:nvPr userDrawn="1"/>
        </p:nvSpPr>
        <p:spPr>
          <a:xfrm>
            <a:off x="3847643" y="4973691"/>
            <a:ext cx="146458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2098570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FADB6-AE98-4A19-B4B6-1D5B037AB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F2708-DF23-442B-93C5-947F15567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922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EE85B-F64E-41DC-87C2-A4DD6092E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1884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0C55D-0F99-429E-A70A-DFB8F7B83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CA337-4D49-46CB-8189-CA7F18F5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36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4E851-18BF-4117-813B-E87385AB3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1304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head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77" y="645747"/>
            <a:ext cx="8229601" cy="36933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30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620">
              <a:lnSpc>
                <a:spcPct val="8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27" y="1642687"/>
            <a:ext cx="8229601" cy="3051807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lnSpc>
                <a:spcPct val="95000"/>
              </a:lnSpc>
              <a:spcBef>
                <a:spcPts val="563"/>
              </a:spcBef>
              <a:buClr>
                <a:schemeClr val="tx1"/>
              </a:buClr>
              <a:defRPr sz="2000" baseline="0">
                <a:solidFill>
                  <a:schemeClr val="accent2"/>
                </a:solidFill>
              </a:defRPr>
            </a:lvl1pPr>
            <a:lvl2pPr marL="557178" indent="-214299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50">
                <a:solidFill>
                  <a:schemeClr val="accent2"/>
                </a:solidFill>
              </a:defRPr>
            </a:lvl2pPr>
            <a:lvl3pPr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defRPr sz="1500">
                <a:solidFill>
                  <a:schemeClr val="accent2"/>
                </a:solidFill>
              </a:defRPr>
            </a:lvl3pPr>
            <a:lvl4pPr marL="1200073" indent="-171440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50">
                <a:solidFill>
                  <a:schemeClr val="accent2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30501" y="1072589"/>
            <a:ext cx="8229719" cy="370284"/>
          </a:xfrm>
          <a:prstGeom prst="rect">
            <a:avLst/>
          </a:prstGeom>
        </p:spPr>
        <p:txBody>
          <a:bodyPr lIns="109887" tIns="54942" rIns="109887" bIns="54942"/>
          <a:lstStyle>
            <a:lvl1pPr marL="0" indent="0">
              <a:lnSpc>
                <a:spcPct val="95000"/>
              </a:lnSpc>
              <a:spcBef>
                <a:spcPts val="250"/>
              </a:spcBef>
              <a:buNone/>
              <a:defRPr sz="2000" cap="none" spc="-38" baseline="0">
                <a:solidFill>
                  <a:schemeClr val="accent2"/>
                </a:solidFill>
              </a:defRPr>
            </a:lvl1pPr>
            <a:lvl2pPr marL="342879" indent="0">
              <a:buNone/>
              <a:defRPr sz="2125">
                <a:solidFill>
                  <a:schemeClr val="tx1"/>
                </a:solidFill>
              </a:defRPr>
            </a:lvl2pPr>
            <a:lvl3pPr marL="685757" indent="0">
              <a:buNone/>
              <a:defRPr sz="1500">
                <a:solidFill>
                  <a:schemeClr val="tx1"/>
                </a:solidFill>
              </a:defRPr>
            </a:lvl3pPr>
            <a:lvl4pPr marL="1028633" indent="0">
              <a:buNone/>
              <a:defRPr sz="1438">
                <a:solidFill>
                  <a:schemeClr val="tx1"/>
                </a:solidFill>
              </a:defRPr>
            </a:lvl4pPr>
            <a:lvl5pPr marL="1371511" indent="0">
              <a:buNone/>
              <a:defRPr sz="1438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246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6E639A-21D8-4529-B78A-3DB84BC56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3029"/>
            <a:ext cx="9143999" cy="51673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7528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43958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06"/>
              </a:spcAft>
              <a:defRPr lang="en-US" sz="2333" b="1" cap="all" baseline="0" dirty="0" smtClean="0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3958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59424" y="857250"/>
            <a:ext cx="8229600" cy="3686175"/>
          </a:xfrm>
        </p:spPr>
        <p:txBody>
          <a:bodyPr/>
          <a:lstStyle>
            <a:lvl1pPr marL="108369" indent="-108369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547950" indent="-216737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821160" indent="-215211">
              <a:buClr>
                <a:schemeClr val="tx1"/>
              </a:buClr>
              <a:buSzPct val="96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103530" indent="-224369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427110" indent="-216737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260475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43958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06"/>
              </a:spcAft>
              <a:defRPr lang="en-US" sz="2333" b="1" cap="all" baseline="0" dirty="0" smtClean="0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3958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59424" y="857250"/>
            <a:ext cx="8229600" cy="3686175"/>
          </a:xfrm>
        </p:spPr>
        <p:txBody>
          <a:bodyPr/>
          <a:lstStyle>
            <a:lvl1pPr marL="108369" indent="-108369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547950" indent="-216737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821160" indent="-215211">
              <a:buClr>
                <a:schemeClr val="tx1"/>
              </a:buClr>
              <a:buSzPct val="96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103530" indent="-224369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427110" indent="-216737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64287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454232" y="1"/>
            <a:ext cx="8220693" cy="942974"/>
          </a:xfrm>
          <a:prstGeom prst="rect">
            <a:avLst/>
          </a:prstGeom>
        </p:spPr>
        <p:txBody>
          <a:bodyPr lIns="54864" tIns="0" rIns="0" bIns="0" anchor="b" anchorCtr="0"/>
          <a:lstStyle>
            <a:lvl1pPr>
              <a:defRPr sz="2700" baseline="0">
                <a:solidFill>
                  <a:srgbClr val="445E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5795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and Content">
  <p:cSld name="2_Title Subtitle and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371226" y="295421"/>
            <a:ext cx="8438572" cy="6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Lato"/>
              <a:buNone/>
              <a:defRPr sz="22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383094" y="1576877"/>
            <a:ext cx="8426703" cy="154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ftr" idx="11"/>
          </p:nvPr>
        </p:nvSpPr>
        <p:spPr>
          <a:xfrm>
            <a:off x="3898379" y="4979094"/>
            <a:ext cx="1363117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519467" y="4960629"/>
            <a:ext cx="245555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body" idx="2"/>
          </p:nvPr>
        </p:nvSpPr>
        <p:spPr>
          <a:xfrm>
            <a:off x="382588" y="1138238"/>
            <a:ext cx="8383587" cy="345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39767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Subhead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382" y="253196"/>
            <a:ext cx="8292797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30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620">
              <a:lnSpc>
                <a:spcPct val="80000"/>
              </a:lnSpc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390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44692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14"/>
              </a:spcAft>
              <a:defRPr lang="en-US" sz="2333" b="1" cap="all" baseline="0" dirty="0" smtClean="0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4692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59424" y="857250"/>
            <a:ext cx="8229600" cy="3686175"/>
          </a:xfrm>
        </p:spPr>
        <p:txBody>
          <a:bodyPr/>
          <a:lstStyle>
            <a:lvl1pPr marL="110179" indent="-110179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557100" indent="-220357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834874" indent="-218805">
              <a:buClr>
                <a:schemeClr val="tx1"/>
              </a:buClr>
              <a:buSzPct val="96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121959" indent="-228117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450942" indent="-220357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19886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44692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14"/>
              </a:spcAft>
              <a:defRPr lang="en-US" sz="2333" b="1" cap="all" baseline="0" dirty="0" smtClean="0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4692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59424" y="857250"/>
            <a:ext cx="8229600" cy="3686175"/>
          </a:xfrm>
        </p:spPr>
        <p:txBody>
          <a:bodyPr/>
          <a:lstStyle>
            <a:lvl1pPr marL="110179" indent="-110179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557100" indent="-220357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834874" indent="-218805">
              <a:buClr>
                <a:schemeClr val="tx1"/>
              </a:buClr>
              <a:buSzPct val="96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121959" indent="-228117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450942" indent="-220357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026904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44692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14"/>
              </a:spcAft>
              <a:defRPr lang="en-US" sz="2333" b="1" cap="all" baseline="0" dirty="0" smtClean="0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4692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59424" y="857250"/>
            <a:ext cx="8229600" cy="3686175"/>
          </a:xfrm>
        </p:spPr>
        <p:txBody>
          <a:bodyPr/>
          <a:lstStyle>
            <a:lvl1pPr marL="110179" indent="-110179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557100" indent="-220357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834874" indent="-218805">
              <a:buClr>
                <a:schemeClr val="tx1"/>
              </a:buClr>
              <a:buSzPct val="96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121959" indent="-228117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450942" indent="-220357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688439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4E851-18BF-4117-813B-E87385AB3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AA82682-0649-449C-BDDB-F31441B5C0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963544"/>
            <a:ext cx="8340764" cy="384383"/>
          </a:xfrm>
        </p:spPr>
        <p:txBody>
          <a:bodyPr>
            <a:normAutofit/>
          </a:bodyPr>
          <a:lstStyle>
            <a:lvl1pPr marL="0" indent="0">
              <a:buNone/>
              <a:defRPr lang="en-US" sz="1700" dirty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189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lass">
  <p:cSld name="1_Title Glas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2" y="0"/>
            <a:ext cx="914223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4"/>
          <p:cNvSpPr txBox="1"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ctr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ctr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ctr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52" name="Google Shape;52;p4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2160" y="4582402"/>
            <a:ext cx="1666657" cy="23458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4"/>
          <p:cNvSpPr txBox="1">
            <a:spLocks noGrp="1"/>
          </p:cNvSpPr>
          <p:nvPr>
            <p:ph type="body" idx="2"/>
          </p:nvPr>
        </p:nvSpPr>
        <p:spPr>
          <a:xfrm>
            <a:off x="2280492" y="2423609"/>
            <a:ext cx="4869455" cy="3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359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FA1BCB-DB90-4859-9013-494732017C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04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78423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/green">
  <p:cSld name="Blank w/green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 txBox="1">
            <a:spLocks noGrp="1"/>
          </p:cNvSpPr>
          <p:nvPr>
            <p:ph type="ftr" idx="11"/>
          </p:nvPr>
        </p:nvSpPr>
        <p:spPr>
          <a:xfrm>
            <a:off x="3898379" y="4979094"/>
            <a:ext cx="1363117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0" name="Google Shape;200;p23"/>
          <p:cNvSpPr txBox="1">
            <a:spLocks noGrp="1"/>
          </p:cNvSpPr>
          <p:nvPr>
            <p:ph type="sldNum" idx="12"/>
          </p:nvPr>
        </p:nvSpPr>
        <p:spPr>
          <a:xfrm>
            <a:off x="8519467" y="4960629"/>
            <a:ext cx="245555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1" name="Google Shape;201;p23"/>
          <p:cNvSpPr/>
          <p:nvPr/>
        </p:nvSpPr>
        <p:spPr>
          <a:xfrm>
            <a:off x="0" y="0"/>
            <a:ext cx="9144000" cy="13247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2" name="Google Shape;202;p23"/>
          <p:cNvSpPr/>
          <p:nvPr/>
        </p:nvSpPr>
        <p:spPr>
          <a:xfrm>
            <a:off x="0" y="0"/>
            <a:ext cx="9144000" cy="66675"/>
          </a:xfrm>
          <a:prstGeom prst="rect">
            <a:avLst/>
          </a:prstGeom>
          <a:solidFill>
            <a:srgbClr val="8FAD1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3"/>
          <p:cNvSpPr txBox="1">
            <a:spLocks noGrp="1"/>
          </p:cNvSpPr>
          <p:nvPr>
            <p:ph type="title"/>
          </p:nvPr>
        </p:nvSpPr>
        <p:spPr>
          <a:xfrm>
            <a:off x="371226" y="295421"/>
            <a:ext cx="8438572" cy="6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Lato"/>
              <a:buNone/>
              <a:defRPr sz="22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486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he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D83225-1FA6-44E2-9542-AEAF19223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26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-12225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247F9-AC8B-49FF-A1B8-ACD61B8757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6427" y="-12225"/>
            <a:ext cx="2252742" cy="515572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353B00-842C-410D-A251-9ACDC90746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75" y="4947567"/>
            <a:ext cx="525333" cy="14568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0BB445D-6746-4C13-9472-8DCF4F9884CE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66CB3E-F6D9-463D-AF4D-B9177FD79F74}"/>
              </a:ext>
            </a:extLst>
          </p:cNvPr>
          <p:cNvCxnSpPr/>
          <p:nvPr userDrawn="1"/>
        </p:nvCxnSpPr>
        <p:spPr>
          <a:xfrm>
            <a:off x="361552" y="976585"/>
            <a:ext cx="630517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97DF11A-A262-4E7A-9092-190A768D1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52" y="1426362"/>
            <a:ext cx="6065987" cy="3268038"/>
          </a:xfrm>
        </p:spPr>
        <p:txBody>
          <a:bodyPr/>
          <a:lstStyle>
            <a:lvl1pPr marL="169863" indent="-169863">
              <a:spcBef>
                <a:spcPts val="1800"/>
              </a:spcBef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</a:schemeClr>
                </a:solidFill>
              </a:defRPr>
            </a:lvl1pPr>
            <a:lvl2pPr marL="517525" indent="-171450">
              <a:defRPr sz="1400">
                <a:solidFill>
                  <a:schemeClr val="tx1">
                    <a:lumMod val="75000"/>
                  </a:schemeClr>
                </a:solidFill>
              </a:defRPr>
            </a:lvl2pPr>
            <a:lvl3pPr marL="801688" indent="-171450">
              <a:defRPr sz="11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948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1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2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E959D4-4C7E-4B11-9B98-0DE93F522068}"/>
              </a:ext>
            </a:extLst>
          </p:cNvPr>
          <p:cNvSpPr txBox="1"/>
          <p:nvPr userDrawn="1"/>
        </p:nvSpPr>
        <p:spPr>
          <a:xfrm>
            <a:off x="3847643" y="4973691"/>
            <a:ext cx="146458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3365941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A62050-C9D2-42AF-A908-A55B6161F3DD}"/>
              </a:ext>
            </a:extLst>
          </p:cNvPr>
          <p:cNvCxnSpPr/>
          <p:nvPr userDrawn="1"/>
        </p:nvCxnSpPr>
        <p:spPr>
          <a:xfrm>
            <a:off x="383095" y="1068750"/>
            <a:ext cx="837781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714571B-6D02-4A53-B190-DE523E9792EC}"/>
              </a:ext>
            </a:extLst>
          </p:cNvPr>
          <p:cNvSpPr txBox="1"/>
          <p:nvPr userDrawn="1"/>
        </p:nvSpPr>
        <p:spPr>
          <a:xfrm>
            <a:off x="371226" y="4950680"/>
            <a:ext cx="2214880" cy="9695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700" b="0" i="0" dirty="0">
                <a:solidFill>
                  <a:schemeClr val="bg1">
                    <a:lumMod val="65000"/>
                  </a:schemeClr>
                </a:solidFill>
                <a:latin typeface="Lato" charset="0"/>
                <a:ea typeface="Lato" charset="0"/>
                <a:cs typeface="Lato" charset="0"/>
              </a:rPr>
              <a:t>© 2024 Juniper Networks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740587-8E63-4DFE-9AF5-EE9B927E84A9}"/>
              </a:ext>
            </a:extLst>
          </p:cNvPr>
          <p:cNvSpPr/>
          <p:nvPr userDrawn="1"/>
        </p:nvSpPr>
        <p:spPr>
          <a:xfrm>
            <a:off x="0" y="0"/>
            <a:ext cx="9144000" cy="66675"/>
          </a:xfrm>
          <a:prstGeom prst="rect">
            <a:avLst/>
          </a:prstGeom>
          <a:solidFill>
            <a:srgbClr val="8FAD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D9FEAA-0417-4083-9EF0-5FDA88579A7E}"/>
              </a:ext>
            </a:extLst>
          </p:cNvPr>
          <p:cNvCxnSpPr/>
          <p:nvPr userDrawn="1"/>
        </p:nvCxnSpPr>
        <p:spPr>
          <a:xfrm>
            <a:off x="383095" y="4902487"/>
            <a:ext cx="8377810" cy="0"/>
          </a:xfrm>
          <a:prstGeom prst="line">
            <a:avLst/>
          </a:prstGeom>
          <a:ln w="6350" cmpd="sng">
            <a:solidFill>
              <a:srgbClr val="8FAD1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69BD9F-EB35-416C-A36A-048D2DFEC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26" y="295421"/>
            <a:ext cx="8438572" cy="6423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8B1A5-CCD1-4F18-B737-A7EC38F8D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094" y="1203757"/>
            <a:ext cx="8426703" cy="20468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1E9B6-E82A-4D65-AA2F-AB531794E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98379" y="4979094"/>
            <a:ext cx="1363117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7B898-94D5-41BD-8344-6A4203503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9467" y="4960629"/>
            <a:ext cx="245555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fld id="{911CAEDA-F13C-43B4-B3A8-D3983B74564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D0EF52-4213-413D-AC17-D7B7B08F619E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DC55FA-CAD4-44ED-8FE8-B532D9D45D7C}"/>
              </a:ext>
            </a:extLst>
          </p:cNvPr>
          <p:cNvGrpSpPr/>
          <p:nvPr userDrawn="1"/>
        </p:nvGrpSpPr>
        <p:grpSpPr>
          <a:xfrm>
            <a:off x="7791964" y="4944673"/>
            <a:ext cx="523943" cy="143933"/>
            <a:chOff x="1855788" y="3378201"/>
            <a:chExt cx="3709987" cy="1019175"/>
          </a:xfrm>
          <a:solidFill>
            <a:schemeClr val="bg2">
              <a:lumMod val="10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528325C0-29E5-4B68-9CAD-B1E00E29EA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6650" y="4197351"/>
              <a:ext cx="160337" cy="196850"/>
            </a:xfrm>
            <a:custGeom>
              <a:avLst/>
              <a:gdLst>
                <a:gd name="T0" fmla="*/ 0 w 101"/>
                <a:gd name="T1" fmla="*/ 0 h 124"/>
                <a:gd name="T2" fmla="*/ 13 w 101"/>
                <a:gd name="T3" fmla="*/ 0 h 124"/>
                <a:gd name="T4" fmla="*/ 87 w 101"/>
                <a:gd name="T5" fmla="*/ 101 h 124"/>
                <a:gd name="T6" fmla="*/ 87 w 101"/>
                <a:gd name="T7" fmla="*/ 0 h 124"/>
                <a:gd name="T8" fmla="*/ 101 w 101"/>
                <a:gd name="T9" fmla="*/ 0 h 124"/>
                <a:gd name="T10" fmla="*/ 101 w 101"/>
                <a:gd name="T11" fmla="*/ 124 h 124"/>
                <a:gd name="T12" fmla="*/ 89 w 101"/>
                <a:gd name="T13" fmla="*/ 124 h 124"/>
                <a:gd name="T14" fmla="*/ 12 w 101"/>
                <a:gd name="T15" fmla="*/ 18 h 124"/>
                <a:gd name="T16" fmla="*/ 12 w 101"/>
                <a:gd name="T17" fmla="*/ 124 h 124"/>
                <a:gd name="T18" fmla="*/ 0 w 101"/>
                <a:gd name="T19" fmla="*/ 124 h 124"/>
                <a:gd name="T20" fmla="*/ 0 w 101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24">
                  <a:moveTo>
                    <a:pt x="0" y="0"/>
                  </a:moveTo>
                  <a:lnTo>
                    <a:pt x="13" y="0"/>
                  </a:lnTo>
                  <a:lnTo>
                    <a:pt x="87" y="101"/>
                  </a:lnTo>
                  <a:lnTo>
                    <a:pt x="87" y="0"/>
                  </a:lnTo>
                  <a:lnTo>
                    <a:pt x="101" y="0"/>
                  </a:lnTo>
                  <a:lnTo>
                    <a:pt x="101" y="124"/>
                  </a:lnTo>
                  <a:lnTo>
                    <a:pt x="89" y="124"/>
                  </a:lnTo>
                  <a:lnTo>
                    <a:pt x="12" y="18"/>
                  </a:lnTo>
                  <a:lnTo>
                    <a:pt x="1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27DAAFCF-EBBB-40B1-A4E9-BD28A752CF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6200" y="4197351"/>
              <a:ext cx="130175" cy="196850"/>
            </a:xfrm>
            <a:custGeom>
              <a:avLst/>
              <a:gdLst>
                <a:gd name="T0" fmla="*/ 0 w 82"/>
                <a:gd name="T1" fmla="*/ 0 h 124"/>
                <a:gd name="T2" fmla="*/ 82 w 82"/>
                <a:gd name="T3" fmla="*/ 0 h 124"/>
                <a:gd name="T4" fmla="*/ 82 w 82"/>
                <a:gd name="T5" fmla="*/ 12 h 124"/>
                <a:gd name="T6" fmla="*/ 13 w 82"/>
                <a:gd name="T7" fmla="*/ 12 h 124"/>
                <a:gd name="T8" fmla="*/ 13 w 82"/>
                <a:gd name="T9" fmla="*/ 53 h 124"/>
                <a:gd name="T10" fmla="*/ 80 w 82"/>
                <a:gd name="T11" fmla="*/ 53 h 124"/>
                <a:gd name="T12" fmla="*/ 80 w 82"/>
                <a:gd name="T13" fmla="*/ 65 h 124"/>
                <a:gd name="T14" fmla="*/ 13 w 82"/>
                <a:gd name="T15" fmla="*/ 65 h 124"/>
                <a:gd name="T16" fmla="*/ 13 w 82"/>
                <a:gd name="T17" fmla="*/ 112 h 124"/>
                <a:gd name="T18" fmla="*/ 82 w 82"/>
                <a:gd name="T19" fmla="*/ 112 h 124"/>
                <a:gd name="T20" fmla="*/ 82 w 82"/>
                <a:gd name="T21" fmla="*/ 124 h 124"/>
                <a:gd name="T22" fmla="*/ 0 w 82"/>
                <a:gd name="T23" fmla="*/ 124 h 124"/>
                <a:gd name="T24" fmla="*/ 0 w 82"/>
                <a:gd name="T2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24">
                  <a:moveTo>
                    <a:pt x="0" y="0"/>
                  </a:moveTo>
                  <a:lnTo>
                    <a:pt x="82" y="0"/>
                  </a:lnTo>
                  <a:lnTo>
                    <a:pt x="82" y="12"/>
                  </a:lnTo>
                  <a:lnTo>
                    <a:pt x="13" y="12"/>
                  </a:lnTo>
                  <a:lnTo>
                    <a:pt x="13" y="53"/>
                  </a:lnTo>
                  <a:lnTo>
                    <a:pt x="80" y="53"/>
                  </a:lnTo>
                  <a:lnTo>
                    <a:pt x="80" y="65"/>
                  </a:lnTo>
                  <a:lnTo>
                    <a:pt x="13" y="65"/>
                  </a:lnTo>
                  <a:lnTo>
                    <a:pt x="13" y="112"/>
                  </a:lnTo>
                  <a:lnTo>
                    <a:pt x="82" y="112"/>
                  </a:lnTo>
                  <a:lnTo>
                    <a:pt x="8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C16A8744-DF49-401D-91E1-6B9DACAC85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8125" y="4197351"/>
              <a:ext cx="166687" cy="196850"/>
            </a:xfrm>
            <a:custGeom>
              <a:avLst/>
              <a:gdLst>
                <a:gd name="T0" fmla="*/ 46 w 105"/>
                <a:gd name="T1" fmla="*/ 12 h 124"/>
                <a:gd name="T2" fmla="*/ 0 w 105"/>
                <a:gd name="T3" fmla="*/ 12 h 124"/>
                <a:gd name="T4" fmla="*/ 0 w 105"/>
                <a:gd name="T5" fmla="*/ 0 h 124"/>
                <a:gd name="T6" fmla="*/ 105 w 105"/>
                <a:gd name="T7" fmla="*/ 0 h 124"/>
                <a:gd name="T8" fmla="*/ 105 w 105"/>
                <a:gd name="T9" fmla="*/ 12 h 124"/>
                <a:gd name="T10" fmla="*/ 59 w 105"/>
                <a:gd name="T11" fmla="*/ 12 h 124"/>
                <a:gd name="T12" fmla="*/ 59 w 105"/>
                <a:gd name="T13" fmla="*/ 124 h 124"/>
                <a:gd name="T14" fmla="*/ 46 w 105"/>
                <a:gd name="T15" fmla="*/ 124 h 124"/>
                <a:gd name="T16" fmla="*/ 46 w 105"/>
                <a:gd name="T17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4">
                  <a:moveTo>
                    <a:pt x="4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12"/>
                  </a:lnTo>
                  <a:lnTo>
                    <a:pt x="59" y="12"/>
                  </a:lnTo>
                  <a:lnTo>
                    <a:pt x="59" y="124"/>
                  </a:lnTo>
                  <a:lnTo>
                    <a:pt x="46" y="124"/>
                  </a:lnTo>
                  <a:lnTo>
                    <a:pt x="46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065924E-3C4C-40E8-A61D-8795FCEC41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41800" y="4197351"/>
              <a:ext cx="268287" cy="196850"/>
            </a:xfrm>
            <a:custGeom>
              <a:avLst/>
              <a:gdLst>
                <a:gd name="T0" fmla="*/ 0 w 169"/>
                <a:gd name="T1" fmla="*/ 0 h 124"/>
                <a:gd name="T2" fmla="*/ 14 w 169"/>
                <a:gd name="T3" fmla="*/ 0 h 124"/>
                <a:gd name="T4" fmla="*/ 45 w 169"/>
                <a:gd name="T5" fmla="*/ 101 h 124"/>
                <a:gd name="T6" fmla="*/ 78 w 169"/>
                <a:gd name="T7" fmla="*/ 0 h 124"/>
                <a:gd name="T8" fmla="*/ 91 w 169"/>
                <a:gd name="T9" fmla="*/ 0 h 124"/>
                <a:gd name="T10" fmla="*/ 124 w 169"/>
                <a:gd name="T11" fmla="*/ 101 h 124"/>
                <a:gd name="T12" fmla="*/ 155 w 169"/>
                <a:gd name="T13" fmla="*/ 0 h 124"/>
                <a:gd name="T14" fmla="*/ 169 w 169"/>
                <a:gd name="T15" fmla="*/ 0 h 124"/>
                <a:gd name="T16" fmla="*/ 128 w 169"/>
                <a:gd name="T17" fmla="*/ 124 h 124"/>
                <a:gd name="T18" fmla="*/ 118 w 169"/>
                <a:gd name="T19" fmla="*/ 124 h 124"/>
                <a:gd name="T20" fmla="*/ 85 w 169"/>
                <a:gd name="T21" fmla="*/ 21 h 124"/>
                <a:gd name="T22" fmla="*/ 51 w 169"/>
                <a:gd name="T23" fmla="*/ 124 h 124"/>
                <a:gd name="T24" fmla="*/ 39 w 169"/>
                <a:gd name="T25" fmla="*/ 124 h 124"/>
                <a:gd name="T26" fmla="*/ 0 w 169"/>
                <a:gd name="T2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24">
                  <a:moveTo>
                    <a:pt x="0" y="0"/>
                  </a:moveTo>
                  <a:lnTo>
                    <a:pt x="14" y="0"/>
                  </a:lnTo>
                  <a:lnTo>
                    <a:pt x="45" y="101"/>
                  </a:lnTo>
                  <a:lnTo>
                    <a:pt x="78" y="0"/>
                  </a:lnTo>
                  <a:lnTo>
                    <a:pt x="91" y="0"/>
                  </a:lnTo>
                  <a:lnTo>
                    <a:pt x="124" y="101"/>
                  </a:lnTo>
                  <a:lnTo>
                    <a:pt x="155" y="0"/>
                  </a:lnTo>
                  <a:lnTo>
                    <a:pt x="169" y="0"/>
                  </a:lnTo>
                  <a:lnTo>
                    <a:pt x="128" y="124"/>
                  </a:lnTo>
                  <a:lnTo>
                    <a:pt x="118" y="124"/>
                  </a:lnTo>
                  <a:lnTo>
                    <a:pt x="85" y="21"/>
                  </a:lnTo>
                  <a:lnTo>
                    <a:pt x="51" y="124"/>
                  </a:lnTo>
                  <a:lnTo>
                    <a:pt x="39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1AF69FF3-7959-4A54-A9FB-9C5840723D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27550" y="4192588"/>
              <a:ext cx="198437" cy="204788"/>
            </a:xfrm>
            <a:custGeom>
              <a:avLst/>
              <a:gdLst>
                <a:gd name="T0" fmla="*/ 0 w 83"/>
                <a:gd name="T1" fmla="*/ 43 h 85"/>
                <a:gd name="T2" fmla="*/ 42 w 83"/>
                <a:gd name="T3" fmla="*/ 0 h 85"/>
                <a:gd name="T4" fmla="*/ 83 w 83"/>
                <a:gd name="T5" fmla="*/ 43 h 85"/>
                <a:gd name="T6" fmla="*/ 42 w 83"/>
                <a:gd name="T7" fmla="*/ 85 h 85"/>
                <a:gd name="T8" fmla="*/ 0 w 83"/>
                <a:gd name="T9" fmla="*/ 43 h 85"/>
                <a:gd name="T10" fmla="*/ 74 w 83"/>
                <a:gd name="T11" fmla="*/ 43 h 85"/>
                <a:gd name="T12" fmla="*/ 42 w 83"/>
                <a:gd name="T13" fmla="*/ 9 h 85"/>
                <a:gd name="T14" fmla="*/ 9 w 83"/>
                <a:gd name="T15" fmla="*/ 43 h 85"/>
                <a:gd name="T16" fmla="*/ 42 w 83"/>
                <a:gd name="T17" fmla="*/ 77 h 85"/>
                <a:gd name="T18" fmla="*/ 74 w 83"/>
                <a:gd name="T19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5">
                  <a:moveTo>
                    <a:pt x="0" y="43"/>
                  </a:moveTo>
                  <a:cubicBezTo>
                    <a:pt x="0" y="13"/>
                    <a:pt x="15" y="0"/>
                    <a:pt x="42" y="0"/>
                  </a:cubicBezTo>
                  <a:cubicBezTo>
                    <a:pt x="68" y="0"/>
                    <a:pt x="83" y="13"/>
                    <a:pt x="83" y="43"/>
                  </a:cubicBezTo>
                  <a:cubicBezTo>
                    <a:pt x="83" y="72"/>
                    <a:pt x="68" y="85"/>
                    <a:pt x="42" y="85"/>
                  </a:cubicBezTo>
                  <a:cubicBezTo>
                    <a:pt x="15" y="85"/>
                    <a:pt x="0" y="72"/>
                    <a:pt x="0" y="43"/>
                  </a:cubicBezTo>
                  <a:close/>
                  <a:moveTo>
                    <a:pt x="74" y="43"/>
                  </a:moveTo>
                  <a:cubicBezTo>
                    <a:pt x="74" y="21"/>
                    <a:pt x="64" y="9"/>
                    <a:pt x="42" y="9"/>
                  </a:cubicBezTo>
                  <a:cubicBezTo>
                    <a:pt x="19" y="9"/>
                    <a:pt x="9" y="21"/>
                    <a:pt x="9" y="43"/>
                  </a:cubicBezTo>
                  <a:cubicBezTo>
                    <a:pt x="9" y="65"/>
                    <a:pt x="19" y="77"/>
                    <a:pt x="42" y="77"/>
                  </a:cubicBezTo>
                  <a:cubicBezTo>
                    <a:pt x="64" y="77"/>
                    <a:pt x="74" y="65"/>
                    <a:pt x="7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99D13606-871E-4901-89B0-5C3B55A975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68850" y="4197351"/>
              <a:ext cx="150812" cy="196850"/>
            </a:xfrm>
            <a:custGeom>
              <a:avLst/>
              <a:gdLst>
                <a:gd name="T0" fmla="*/ 33 w 63"/>
                <a:gd name="T1" fmla="*/ 48 h 82"/>
                <a:gd name="T2" fmla="*/ 8 w 63"/>
                <a:gd name="T3" fmla="*/ 48 h 82"/>
                <a:gd name="T4" fmla="*/ 8 w 63"/>
                <a:gd name="T5" fmla="*/ 82 h 82"/>
                <a:gd name="T6" fmla="*/ 0 w 63"/>
                <a:gd name="T7" fmla="*/ 82 h 82"/>
                <a:gd name="T8" fmla="*/ 0 w 63"/>
                <a:gd name="T9" fmla="*/ 0 h 82"/>
                <a:gd name="T10" fmla="*/ 35 w 63"/>
                <a:gd name="T11" fmla="*/ 0 h 82"/>
                <a:gd name="T12" fmla="*/ 63 w 63"/>
                <a:gd name="T13" fmla="*/ 24 h 82"/>
                <a:gd name="T14" fmla="*/ 42 w 63"/>
                <a:gd name="T15" fmla="*/ 48 h 82"/>
                <a:gd name="T16" fmla="*/ 61 w 63"/>
                <a:gd name="T17" fmla="*/ 82 h 82"/>
                <a:gd name="T18" fmla="*/ 52 w 63"/>
                <a:gd name="T19" fmla="*/ 82 h 82"/>
                <a:gd name="T20" fmla="*/ 33 w 63"/>
                <a:gd name="T21" fmla="*/ 48 h 82"/>
                <a:gd name="T22" fmla="*/ 35 w 63"/>
                <a:gd name="T23" fmla="*/ 40 h 82"/>
                <a:gd name="T24" fmla="*/ 54 w 63"/>
                <a:gd name="T25" fmla="*/ 24 h 82"/>
                <a:gd name="T26" fmla="*/ 35 w 63"/>
                <a:gd name="T27" fmla="*/ 8 h 82"/>
                <a:gd name="T28" fmla="*/ 8 w 63"/>
                <a:gd name="T29" fmla="*/ 8 h 82"/>
                <a:gd name="T30" fmla="*/ 8 w 63"/>
                <a:gd name="T31" fmla="*/ 40 h 82"/>
                <a:gd name="T32" fmla="*/ 35 w 63"/>
                <a:gd name="T33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2">
                  <a:moveTo>
                    <a:pt x="33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4" y="0"/>
                    <a:pt x="63" y="7"/>
                    <a:pt x="63" y="24"/>
                  </a:cubicBezTo>
                  <a:cubicBezTo>
                    <a:pt x="63" y="38"/>
                    <a:pt x="56" y="46"/>
                    <a:pt x="42" y="48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2" y="82"/>
                    <a:pt x="52" y="82"/>
                    <a:pt x="52" y="82"/>
                  </a:cubicBezTo>
                  <a:lnTo>
                    <a:pt x="33" y="48"/>
                  </a:lnTo>
                  <a:close/>
                  <a:moveTo>
                    <a:pt x="35" y="40"/>
                  </a:moveTo>
                  <a:cubicBezTo>
                    <a:pt x="47" y="40"/>
                    <a:pt x="54" y="37"/>
                    <a:pt x="54" y="24"/>
                  </a:cubicBezTo>
                  <a:cubicBezTo>
                    <a:pt x="54" y="11"/>
                    <a:pt x="47" y="8"/>
                    <a:pt x="3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35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27E6C4DA-CA2E-4D2F-955D-9AD1AF6D2B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2525" y="4197351"/>
              <a:ext cx="153987" cy="196850"/>
            </a:xfrm>
            <a:custGeom>
              <a:avLst/>
              <a:gdLst>
                <a:gd name="T0" fmla="*/ 38 w 97"/>
                <a:gd name="T1" fmla="*/ 57 h 124"/>
                <a:gd name="T2" fmla="*/ 14 w 97"/>
                <a:gd name="T3" fmla="*/ 85 h 124"/>
                <a:gd name="T4" fmla="*/ 14 w 97"/>
                <a:gd name="T5" fmla="*/ 124 h 124"/>
                <a:gd name="T6" fmla="*/ 0 w 97"/>
                <a:gd name="T7" fmla="*/ 124 h 124"/>
                <a:gd name="T8" fmla="*/ 0 w 97"/>
                <a:gd name="T9" fmla="*/ 0 h 124"/>
                <a:gd name="T10" fmla="*/ 14 w 97"/>
                <a:gd name="T11" fmla="*/ 0 h 124"/>
                <a:gd name="T12" fmla="*/ 14 w 97"/>
                <a:gd name="T13" fmla="*/ 68 h 124"/>
                <a:gd name="T14" fmla="*/ 76 w 97"/>
                <a:gd name="T15" fmla="*/ 0 h 124"/>
                <a:gd name="T16" fmla="*/ 91 w 97"/>
                <a:gd name="T17" fmla="*/ 0 h 124"/>
                <a:gd name="T18" fmla="*/ 47 w 97"/>
                <a:gd name="T19" fmla="*/ 48 h 124"/>
                <a:gd name="T20" fmla="*/ 97 w 97"/>
                <a:gd name="T21" fmla="*/ 124 h 124"/>
                <a:gd name="T22" fmla="*/ 82 w 97"/>
                <a:gd name="T23" fmla="*/ 124 h 124"/>
                <a:gd name="T24" fmla="*/ 38 w 97"/>
                <a:gd name="T25" fmla="*/ 5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4">
                  <a:moveTo>
                    <a:pt x="38" y="57"/>
                  </a:moveTo>
                  <a:lnTo>
                    <a:pt x="14" y="85"/>
                  </a:lnTo>
                  <a:lnTo>
                    <a:pt x="14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68"/>
                  </a:lnTo>
                  <a:lnTo>
                    <a:pt x="76" y="0"/>
                  </a:lnTo>
                  <a:lnTo>
                    <a:pt x="91" y="0"/>
                  </a:lnTo>
                  <a:lnTo>
                    <a:pt x="47" y="48"/>
                  </a:lnTo>
                  <a:lnTo>
                    <a:pt x="97" y="124"/>
                  </a:lnTo>
                  <a:lnTo>
                    <a:pt x="82" y="124"/>
                  </a:lnTo>
                  <a:lnTo>
                    <a:pt x="38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3C74F658-4046-43D7-821E-B57E1764A2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33975" y="4192588"/>
              <a:ext cx="160337" cy="204788"/>
            </a:xfrm>
            <a:custGeom>
              <a:avLst/>
              <a:gdLst>
                <a:gd name="T0" fmla="*/ 0 w 67"/>
                <a:gd name="T1" fmla="*/ 75 h 85"/>
                <a:gd name="T2" fmla="*/ 5 w 67"/>
                <a:gd name="T3" fmla="*/ 69 h 85"/>
                <a:gd name="T4" fmla="*/ 34 w 67"/>
                <a:gd name="T5" fmla="*/ 77 h 85"/>
                <a:gd name="T6" fmla="*/ 59 w 67"/>
                <a:gd name="T7" fmla="*/ 61 h 85"/>
                <a:gd name="T8" fmla="*/ 34 w 67"/>
                <a:gd name="T9" fmla="*/ 45 h 85"/>
                <a:gd name="T10" fmla="*/ 5 w 67"/>
                <a:gd name="T11" fmla="*/ 22 h 85"/>
                <a:gd name="T12" fmla="*/ 34 w 67"/>
                <a:gd name="T13" fmla="*/ 0 h 85"/>
                <a:gd name="T14" fmla="*/ 63 w 67"/>
                <a:gd name="T15" fmla="*/ 8 h 85"/>
                <a:gd name="T16" fmla="*/ 58 w 67"/>
                <a:gd name="T17" fmla="*/ 15 h 85"/>
                <a:gd name="T18" fmla="*/ 34 w 67"/>
                <a:gd name="T19" fmla="*/ 8 h 85"/>
                <a:gd name="T20" fmla="*/ 13 w 67"/>
                <a:gd name="T21" fmla="*/ 22 h 85"/>
                <a:gd name="T22" fmla="*/ 36 w 67"/>
                <a:gd name="T23" fmla="*/ 37 h 85"/>
                <a:gd name="T24" fmla="*/ 67 w 67"/>
                <a:gd name="T25" fmla="*/ 61 h 85"/>
                <a:gd name="T26" fmla="*/ 34 w 67"/>
                <a:gd name="T27" fmla="*/ 85 h 85"/>
                <a:gd name="T28" fmla="*/ 0 w 67"/>
                <a:gd name="T29" fmla="*/ 7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85">
                  <a:moveTo>
                    <a:pt x="0" y="75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15" y="75"/>
                    <a:pt x="24" y="77"/>
                    <a:pt x="34" y="77"/>
                  </a:cubicBezTo>
                  <a:cubicBezTo>
                    <a:pt x="51" y="77"/>
                    <a:pt x="59" y="72"/>
                    <a:pt x="59" y="61"/>
                  </a:cubicBezTo>
                  <a:cubicBezTo>
                    <a:pt x="59" y="49"/>
                    <a:pt x="49" y="48"/>
                    <a:pt x="34" y="45"/>
                  </a:cubicBezTo>
                  <a:cubicBezTo>
                    <a:pt x="16" y="42"/>
                    <a:pt x="5" y="39"/>
                    <a:pt x="5" y="22"/>
                  </a:cubicBezTo>
                  <a:cubicBezTo>
                    <a:pt x="5" y="7"/>
                    <a:pt x="15" y="0"/>
                    <a:pt x="34" y="0"/>
                  </a:cubicBezTo>
                  <a:cubicBezTo>
                    <a:pt x="47" y="0"/>
                    <a:pt x="56" y="3"/>
                    <a:pt x="63" y="8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2" y="11"/>
                    <a:pt x="43" y="8"/>
                    <a:pt x="34" y="8"/>
                  </a:cubicBezTo>
                  <a:cubicBezTo>
                    <a:pt x="19" y="8"/>
                    <a:pt x="13" y="12"/>
                    <a:pt x="13" y="22"/>
                  </a:cubicBezTo>
                  <a:cubicBezTo>
                    <a:pt x="13" y="33"/>
                    <a:pt x="22" y="35"/>
                    <a:pt x="36" y="37"/>
                  </a:cubicBezTo>
                  <a:cubicBezTo>
                    <a:pt x="54" y="40"/>
                    <a:pt x="67" y="43"/>
                    <a:pt x="67" y="61"/>
                  </a:cubicBezTo>
                  <a:cubicBezTo>
                    <a:pt x="67" y="77"/>
                    <a:pt x="57" y="85"/>
                    <a:pt x="34" y="85"/>
                  </a:cubicBezTo>
                  <a:cubicBezTo>
                    <a:pt x="22" y="85"/>
                    <a:pt x="11" y="82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602C543C-0B72-482A-81C3-40109F6C0B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3350" y="3379788"/>
              <a:ext cx="352425" cy="730250"/>
            </a:xfrm>
            <a:custGeom>
              <a:avLst/>
              <a:gdLst>
                <a:gd name="T0" fmla="*/ 120 w 147"/>
                <a:gd name="T1" fmla="*/ 0 h 303"/>
                <a:gd name="T2" fmla="*/ 0 w 147"/>
                <a:gd name="T3" fmla="*/ 125 h 303"/>
                <a:gd name="T4" fmla="*/ 0 w 147"/>
                <a:gd name="T5" fmla="*/ 303 h 303"/>
                <a:gd name="T6" fmla="*/ 27 w 147"/>
                <a:gd name="T7" fmla="*/ 303 h 303"/>
                <a:gd name="T8" fmla="*/ 27 w 147"/>
                <a:gd name="T9" fmla="*/ 125 h 303"/>
                <a:gd name="T10" fmla="*/ 120 w 147"/>
                <a:gd name="T11" fmla="*/ 26 h 303"/>
                <a:gd name="T12" fmla="*/ 147 w 147"/>
                <a:gd name="T13" fmla="*/ 27 h 303"/>
                <a:gd name="T14" fmla="*/ 147 w 147"/>
                <a:gd name="T15" fmla="*/ 1 h 303"/>
                <a:gd name="T16" fmla="*/ 120 w 147"/>
                <a:gd name="T1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03">
                  <a:moveTo>
                    <a:pt x="120" y="0"/>
                  </a:moveTo>
                  <a:cubicBezTo>
                    <a:pt x="5" y="0"/>
                    <a:pt x="0" y="52"/>
                    <a:pt x="0" y="125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70"/>
                    <a:pt x="25" y="26"/>
                    <a:pt x="120" y="26"/>
                  </a:cubicBezTo>
                  <a:cubicBezTo>
                    <a:pt x="130" y="26"/>
                    <a:pt x="139" y="26"/>
                    <a:pt x="147" y="27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39" y="1"/>
                    <a:pt x="130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CF467010-8FDA-4A2D-9686-3EE6030767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1238" y="3394076"/>
              <a:ext cx="582612" cy="730250"/>
            </a:xfrm>
            <a:custGeom>
              <a:avLst/>
              <a:gdLst>
                <a:gd name="T0" fmla="*/ 0 w 243"/>
                <a:gd name="T1" fmla="*/ 181 h 303"/>
                <a:gd name="T2" fmla="*/ 0 w 243"/>
                <a:gd name="T3" fmla="*/ 0 h 303"/>
                <a:gd name="T4" fmla="*/ 28 w 243"/>
                <a:gd name="T5" fmla="*/ 0 h 303"/>
                <a:gd name="T6" fmla="*/ 28 w 243"/>
                <a:gd name="T7" fmla="*/ 182 h 303"/>
                <a:gd name="T8" fmla="*/ 123 w 243"/>
                <a:gd name="T9" fmla="*/ 278 h 303"/>
                <a:gd name="T10" fmla="*/ 216 w 243"/>
                <a:gd name="T11" fmla="*/ 179 h 303"/>
                <a:gd name="T12" fmla="*/ 216 w 243"/>
                <a:gd name="T13" fmla="*/ 0 h 303"/>
                <a:gd name="T14" fmla="*/ 243 w 243"/>
                <a:gd name="T15" fmla="*/ 0 h 303"/>
                <a:gd name="T16" fmla="*/ 243 w 243"/>
                <a:gd name="T17" fmla="*/ 179 h 303"/>
                <a:gd name="T18" fmla="*/ 123 w 243"/>
                <a:gd name="T19" fmla="*/ 303 h 303"/>
                <a:gd name="T20" fmla="*/ 0 w 243"/>
                <a:gd name="T21" fmla="*/ 18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3" h="303">
                  <a:moveTo>
                    <a:pt x="0" y="18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234"/>
                    <a:pt x="27" y="278"/>
                    <a:pt x="123" y="278"/>
                  </a:cubicBezTo>
                  <a:cubicBezTo>
                    <a:pt x="218" y="278"/>
                    <a:pt x="216" y="234"/>
                    <a:pt x="216" y="179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179"/>
                    <a:pt x="243" y="179"/>
                    <a:pt x="243" y="179"/>
                  </a:cubicBezTo>
                  <a:cubicBezTo>
                    <a:pt x="243" y="252"/>
                    <a:pt x="238" y="303"/>
                    <a:pt x="123" y="303"/>
                  </a:cubicBezTo>
                  <a:cubicBezTo>
                    <a:pt x="7" y="303"/>
                    <a:pt x="0" y="252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712681F6-4BBB-445D-834F-A0B7158FF7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3388" y="3379788"/>
              <a:ext cx="581025" cy="730250"/>
            </a:xfrm>
            <a:custGeom>
              <a:avLst/>
              <a:gdLst>
                <a:gd name="T0" fmla="*/ 242 w 242"/>
                <a:gd name="T1" fmla="*/ 122 h 303"/>
                <a:gd name="T2" fmla="*/ 242 w 242"/>
                <a:gd name="T3" fmla="*/ 303 h 303"/>
                <a:gd name="T4" fmla="*/ 215 w 242"/>
                <a:gd name="T5" fmla="*/ 303 h 303"/>
                <a:gd name="T6" fmla="*/ 215 w 242"/>
                <a:gd name="T7" fmla="*/ 122 h 303"/>
                <a:gd name="T8" fmla="*/ 120 w 242"/>
                <a:gd name="T9" fmla="*/ 26 h 303"/>
                <a:gd name="T10" fmla="*/ 27 w 242"/>
                <a:gd name="T11" fmla="*/ 125 h 303"/>
                <a:gd name="T12" fmla="*/ 27 w 242"/>
                <a:gd name="T13" fmla="*/ 303 h 303"/>
                <a:gd name="T14" fmla="*/ 0 w 242"/>
                <a:gd name="T15" fmla="*/ 303 h 303"/>
                <a:gd name="T16" fmla="*/ 0 w 242"/>
                <a:gd name="T17" fmla="*/ 125 h 303"/>
                <a:gd name="T18" fmla="*/ 120 w 242"/>
                <a:gd name="T19" fmla="*/ 0 h 303"/>
                <a:gd name="T20" fmla="*/ 242 w 242"/>
                <a:gd name="T21" fmla="*/ 12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303">
                  <a:moveTo>
                    <a:pt x="242" y="122"/>
                  </a:moveTo>
                  <a:cubicBezTo>
                    <a:pt x="242" y="303"/>
                    <a:pt x="242" y="303"/>
                    <a:pt x="242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122"/>
                    <a:pt x="215" y="122"/>
                    <a:pt x="215" y="122"/>
                  </a:cubicBezTo>
                  <a:cubicBezTo>
                    <a:pt x="215" y="70"/>
                    <a:pt x="215" y="26"/>
                    <a:pt x="120" y="26"/>
                  </a:cubicBezTo>
                  <a:cubicBezTo>
                    <a:pt x="25" y="26"/>
                    <a:pt x="27" y="70"/>
                    <a:pt x="27" y="125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2"/>
                    <a:pt x="5" y="0"/>
                    <a:pt x="120" y="0"/>
                  </a:cubicBezTo>
                  <a:cubicBezTo>
                    <a:pt x="235" y="0"/>
                    <a:pt x="242" y="52"/>
                    <a:pt x="242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6">
              <a:extLst>
                <a:ext uri="{FF2B5EF4-FFF2-40B4-BE49-F238E27FC236}">
                  <a16:creationId xmlns:a16="http://schemas.microsoft.com/office/drawing/2014/main" id="{399A461A-9060-41DA-9839-4ECF67A7FF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6650" y="3397251"/>
              <a:ext cx="61912" cy="7127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263C464E-C18C-4330-8F6A-E817C9584E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57625" y="3397251"/>
              <a:ext cx="573087" cy="712788"/>
            </a:xfrm>
            <a:custGeom>
              <a:avLst/>
              <a:gdLst>
                <a:gd name="T0" fmla="*/ 0 w 239"/>
                <a:gd name="T1" fmla="*/ 0 h 296"/>
                <a:gd name="T2" fmla="*/ 139 w 239"/>
                <a:gd name="T3" fmla="*/ 0 h 296"/>
                <a:gd name="T4" fmla="*/ 239 w 239"/>
                <a:gd name="T5" fmla="*/ 95 h 296"/>
                <a:gd name="T6" fmla="*/ 139 w 239"/>
                <a:gd name="T7" fmla="*/ 193 h 296"/>
                <a:gd name="T8" fmla="*/ 27 w 239"/>
                <a:gd name="T9" fmla="*/ 193 h 296"/>
                <a:gd name="T10" fmla="*/ 27 w 239"/>
                <a:gd name="T11" fmla="*/ 296 h 296"/>
                <a:gd name="T12" fmla="*/ 0 w 239"/>
                <a:gd name="T13" fmla="*/ 296 h 296"/>
                <a:gd name="T14" fmla="*/ 0 w 239"/>
                <a:gd name="T15" fmla="*/ 0 h 296"/>
                <a:gd name="T16" fmla="*/ 139 w 239"/>
                <a:gd name="T17" fmla="*/ 167 h 296"/>
                <a:gd name="T18" fmla="*/ 211 w 239"/>
                <a:gd name="T19" fmla="*/ 96 h 296"/>
                <a:gd name="T20" fmla="*/ 138 w 239"/>
                <a:gd name="T21" fmla="*/ 26 h 296"/>
                <a:gd name="T22" fmla="*/ 27 w 239"/>
                <a:gd name="T23" fmla="*/ 26 h 296"/>
                <a:gd name="T24" fmla="*/ 27 w 239"/>
                <a:gd name="T25" fmla="*/ 167 h 296"/>
                <a:gd name="T26" fmla="*/ 139 w 239"/>
                <a:gd name="T27" fmla="*/ 16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96">
                  <a:moveTo>
                    <a:pt x="0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208" y="0"/>
                    <a:pt x="239" y="34"/>
                    <a:pt x="239" y="95"/>
                  </a:cubicBezTo>
                  <a:cubicBezTo>
                    <a:pt x="239" y="156"/>
                    <a:pt x="208" y="193"/>
                    <a:pt x="139" y="193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27" y="296"/>
                    <a:pt x="27" y="296"/>
                    <a:pt x="27" y="296"/>
                  </a:cubicBezTo>
                  <a:cubicBezTo>
                    <a:pt x="0" y="296"/>
                    <a:pt x="0" y="296"/>
                    <a:pt x="0" y="296"/>
                  </a:cubicBezTo>
                  <a:lnTo>
                    <a:pt x="0" y="0"/>
                  </a:lnTo>
                  <a:close/>
                  <a:moveTo>
                    <a:pt x="139" y="167"/>
                  </a:moveTo>
                  <a:cubicBezTo>
                    <a:pt x="187" y="167"/>
                    <a:pt x="211" y="143"/>
                    <a:pt x="211" y="96"/>
                  </a:cubicBezTo>
                  <a:cubicBezTo>
                    <a:pt x="211" y="49"/>
                    <a:pt x="185" y="26"/>
                    <a:pt x="13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167"/>
                    <a:pt x="27" y="167"/>
                    <a:pt x="27" y="167"/>
                  </a:cubicBezTo>
                  <a:lnTo>
                    <a:pt x="139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BA3EDC79-511C-483A-AE43-8F87F16342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05325" y="3378201"/>
              <a:ext cx="614362" cy="746125"/>
            </a:xfrm>
            <a:custGeom>
              <a:avLst/>
              <a:gdLst>
                <a:gd name="T0" fmla="*/ 0 w 256"/>
                <a:gd name="T1" fmla="*/ 155 h 310"/>
                <a:gd name="T2" fmla="*/ 137 w 256"/>
                <a:gd name="T3" fmla="*/ 0 h 310"/>
                <a:gd name="T4" fmla="*/ 256 w 256"/>
                <a:gd name="T5" fmla="*/ 160 h 310"/>
                <a:gd name="T6" fmla="*/ 27 w 256"/>
                <a:gd name="T7" fmla="*/ 160 h 310"/>
                <a:gd name="T8" fmla="*/ 139 w 256"/>
                <a:gd name="T9" fmla="*/ 286 h 310"/>
                <a:gd name="T10" fmla="*/ 236 w 256"/>
                <a:gd name="T11" fmla="*/ 254 h 310"/>
                <a:gd name="T12" fmla="*/ 251 w 256"/>
                <a:gd name="T13" fmla="*/ 274 h 310"/>
                <a:gd name="T14" fmla="*/ 139 w 256"/>
                <a:gd name="T15" fmla="*/ 310 h 310"/>
                <a:gd name="T16" fmla="*/ 0 w 256"/>
                <a:gd name="T17" fmla="*/ 155 h 310"/>
                <a:gd name="T18" fmla="*/ 27 w 256"/>
                <a:gd name="T19" fmla="*/ 135 h 310"/>
                <a:gd name="T20" fmla="*/ 229 w 256"/>
                <a:gd name="T21" fmla="*/ 135 h 310"/>
                <a:gd name="T22" fmla="*/ 136 w 256"/>
                <a:gd name="T23" fmla="*/ 25 h 310"/>
                <a:gd name="T24" fmla="*/ 27 w 256"/>
                <a:gd name="T25" fmla="*/ 13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310">
                  <a:moveTo>
                    <a:pt x="0" y="155"/>
                  </a:moveTo>
                  <a:cubicBezTo>
                    <a:pt x="0" y="68"/>
                    <a:pt x="25" y="0"/>
                    <a:pt x="137" y="0"/>
                  </a:cubicBezTo>
                  <a:cubicBezTo>
                    <a:pt x="252" y="0"/>
                    <a:pt x="256" y="78"/>
                    <a:pt x="256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232"/>
                    <a:pt x="45" y="286"/>
                    <a:pt x="139" y="286"/>
                  </a:cubicBezTo>
                  <a:cubicBezTo>
                    <a:pt x="189" y="286"/>
                    <a:pt x="212" y="272"/>
                    <a:pt x="236" y="254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24" y="294"/>
                    <a:pt x="192" y="310"/>
                    <a:pt x="139" y="310"/>
                  </a:cubicBezTo>
                  <a:cubicBezTo>
                    <a:pt x="22" y="310"/>
                    <a:pt x="0" y="242"/>
                    <a:pt x="0" y="155"/>
                  </a:cubicBezTo>
                  <a:close/>
                  <a:moveTo>
                    <a:pt x="27" y="135"/>
                  </a:moveTo>
                  <a:cubicBezTo>
                    <a:pt x="229" y="135"/>
                    <a:pt x="229" y="135"/>
                    <a:pt x="229" y="135"/>
                  </a:cubicBezTo>
                  <a:cubicBezTo>
                    <a:pt x="226" y="76"/>
                    <a:pt x="223" y="25"/>
                    <a:pt x="136" y="25"/>
                  </a:cubicBezTo>
                  <a:cubicBezTo>
                    <a:pt x="53" y="25"/>
                    <a:pt x="30" y="70"/>
                    <a:pt x="2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DE9FEF45-3930-476F-AA2F-C96BD95155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3394076"/>
              <a:ext cx="312737" cy="873125"/>
            </a:xfrm>
            <a:custGeom>
              <a:avLst/>
              <a:gdLst>
                <a:gd name="T0" fmla="*/ 10 w 130"/>
                <a:gd name="T1" fmla="*/ 362 h 362"/>
                <a:gd name="T2" fmla="*/ 130 w 130"/>
                <a:gd name="T3" fmla="*/ 237 h 362"/>
                <a:gd name="T4" fmla="*/ 130 w 130"/>
                <a:gd name="T5" fmla="*/ 0 h 362"/>
                <a:gd name="T6" fmla="*/ 103 w 130"/>
                <a:gd name="T7" fmla="*/ 0 h 362"/>
                <a:gd name="T8" fmla="*/ 103 w 130"/>
                <a:gd name="T9" fmla="*/ 237 h 362"/>
                <a:gd name="T10" fmla="*/ 10 w 130"/>
                <a:gd name="T11" fmla="*/ 336 h 362"/>
                <a:gd name="T12" fmla="*/ 0 w 130"/>
                <a:gd name="T13" fmla="*/ 336 h 362"/>
                <a:gd name="T14" fmla="*/ 0 w 130"/>
                <a:gd name="T15" fmla="*/ 361 h 362"/>
                <a:gd name="T16" fmla="*/ 10 w 130"/>
                <a:gd name="T1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362">
                  <a:moveTo>
                    <a:pt x="10" y="362"/>
                  </a:moveTo>
                  <a:cubicBezTo>
                    <a:pt x="126" y="362"/>
                    <a:pt x="130" y="310"/>
                    <a:pt x="130" y="237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237"/>
                    <a:pt x="103" y="237"/>
                    <a:pt x="103" y="237"/>
                  </a:cubicBezTo>
                  <a:cubicBezTo>
                    <a:pt x="103" y="292"/>
                    <a:pt x="105" y="336"/>
                    <a:pt x="10" y="336"/>
                  </a:cubicBezTo>
                  <a:cubicBezTo>
                    <a:pt x="7" y="336"/>
                    <a:pt x="3" y="336"/>
                    <a:pt x="0" y="336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3" y="362"/>
                    <a:pt x="7" y="362"/>
                    <a:pt x="10" y="3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524DBCB1-1B70-473A-83D4-52B6E2D32B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73688" y="4022726"/>
              <a:ext cx="90487" cy="92075"/>
            </a:xfrm>
            <a:custGeom>
              <a:avLst/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2 h 38"/>
                <a:gd name="T12" fmla="*/ 3 w 38"/>
                <a:gd name="T13" fmla="*/ 19 h 38"/>
                <a:gd name="T14" fmla="*/ 19 w 38"/>
                <a:gd name="T15" fmla="*/ 35 h 38"/>
                <a:gd name="T16" fmla="*/ 36 w 38"/>
                <a:gd name="T17" fmla="*/ 19 h 38"/>
                <a:gd name="T18" fmla="*/ 19 w 38"/>
                <a:gd name="T1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9" y="38"/>
                    <a:pt x="0" y="2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29"/>
                    <a:pt x="30" y="38"/>
                    <a:pt x="19" y="38"/>
                  </a:cubicBezTo>
                  <a:close/>
                  <a:moveTo>
                    <a:pt x="19" y="2"/>
                  </a:moveTo>
                  <a:cubicBezTo>
                    <a:pt x="10" y="2"/>
                    <a:pt x="3" y="10"/>
                    <a:pt x="3" y="19"/>
                  </a:cubicBezTo>
                  <a:cubicBezTo>
                    <a:pt x="3" y="28"/>
                    <a:pt x="10" y="35"/>
                    <a:pt x="19" y="35"/>
                  </a:cubicBezTo>
                  <a:cubicBezTo>
                    <a:pt x="28" y="35"/>
                    <a:pt x="36" y="28"/>
                    <a:pt x="36" y="19"/>
                  </a:cubicBezTo>
                  <a:cubicBezTo>
                    <a:pt x="36" y="10"/>
                    <a:pt x="28" y="2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EF3D6A59-1A3E-4EA6-987D-D03885F302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02263" y="4041776"/>
              <a:ext cx="41275" cy="53975"/>
            </a:xfrm>
            <a:custGeom>
              <a:avLst/>
              <a:gdLst>
                <a:gd name="T0" fmla="*/ 8 w 17"/>
                <a:gd name="T1" fmla="*/ 13 h 22"/>
                <a:gd name="T2" fmla="*/ 2 w 17"/>
                <a:gd name="T3" fmla="*/ 13 h 22"/>
                <a:gd name="T4" fmla="*/ 2 w 17"/>
                <a:gd name="T5" fmla="*/ 22 h 22"/>
                <a:gd name="T6" fmla="*/ 0 w 17"/>
                <a:gd name="T7" fmla="*/ 22 h 22"/>
                <a:gd name="T8" fmla="*/ 0 w 17"/>
                <a:gd name="T9" fmla="*/ 0 h 22"/>
                <a:gd name="T10" fmla="*/ 9 w 17"/>
                <a:gd name="T11" fmla="*/ 0 h 22"/>
                <a:gd name="T12" fmla="*/ 17 w 17"/>
                <a:gd name="T13" fmla="*/ 7 h 22"/>
                <a:gd name="T14" fmla="*/ 12 w 17"/>
                <a:gd name="T15" fmla="*/ 13 h 22"/>
                <a:gd name="T16" fmla="*/ 16 w 17"/>
                <a:gd name="T17" fmla="*/ 22 h 22"/>
                <a:gd name="T18" fmla="*/ 13 w 17"/>
                <a:gd name="T19" fmla="*/ 22 h 22"/>
                <a:gd name="T20" fmla="*/ 8 w 17"/>
                <a:gd name="T21" fmla="*/ 13 h 22"/>
                <a:gd name="T22" fmla="*/ 9 w 17"/>
                <a:gd name="T23" fmla="*/ 11 h 22"/>
                <a:gd name="T24" fmla="*/ 14 w 17"/>
                <a:gd name="T25" fmla="*/ 7 h 22"/>
                <a:gd name="T26" fmla="*/ 9 w 17"/>
                <a:gd name="T27" fmla="*/ 3 h 22"/>
                <a:gd name="T28" fmla="*/ 2 w 17"/>
                <a:gd name="T29" fmla="*/ 3 h 22"/>
                <a:gd name="T30" fmla="*/ 2 w 17"/>
                <a:gd name="T31" fmla="*/ 11 h 22"/>
                <a:gd name="T32" fmla="*/ 9 w 17"/>
                <a:gd name="T3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2">
                  <a:moveTo>
                    <a:pt x="8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7" y="2"/>
                    <a:pt x="17" y="7"/>
                  </a:cubicBezTo>
                  <a:cubicBezTo>
                    <a:pt x="17" y="10"/>
                    <a:pt x="15" y="12"/>
                    <a:pt x="12" y="1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lnTo>
                    <a:pt x="8" y="13"/>
                  </a:lnTo>
                  <a:close/>
                  <a:moveTo>
                    <a:pt x="9" y="11"/>
                  </a:moveTo>
                  <a:cubicBezTo>
                    <a:pt x="12" y="11"/>
                    <a:pt x="14" y="10"/>
                    <a:pt x="14" y="7"/>
                  </a:cubicBezTo>
                  <a:cubicBezTo>
                    <a:pt x="14" y="4"/>
                    <a:pt x="12" y="3"/>
                    <a:pt x="9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1"/>
                    <a:pt x="2" y="11"/>
                    <a:pt x="2" y="11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750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689" r:id="rId2"/>
    <p:sldLayoutId id="2147483708" r:id="rId3"/>
    <p:sldLayoutId id="2147483709" r:id="rId4"/>
    <p:sldLayoutId id="2147483741" r:id="rId5"/>
    <p:sldLayoutId id="2147483746" r:id="rId6"/>
    <p:sldLayoutId id="2147483692" r:id="rId7"/>
    <p:sldLayoutId id="2147483747" r:id="rId8"/>
    <p:sldLayoutId id="2147483751" r:id="rId9"/>
    <p:sldLayoutId id="2147483755" r:id="rId10"/>
    <p:sldLayoutId id="2147483712" r:id="rId11"/>
    <p:sldLayoutId id="2147483790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kern="1200" cap="all" baseline="0">
          <a:solidFill>
            <a:schemeClr val="accent1"/>
          </a:solidFill>
          <a:latin typeface="+mn-lt"/>
          <a:ea typeface="Lato Light" panose="020F0302020204030203" pitchFamily="34" charset="0"/>
          <a:cs typeface="Lato Light" panose="020F0302020204030203" pitchFamily="34" charset="0"/>
        </a:defRPr>
      </a:lvl1pPr>
    </p:titleStyle>
    <p:bodyStyle>
      <a:lvl1pPr marL="0" indent="0" algn="l" defTabSz="685800" rtl="0" eaLnBrk="1" latinLnBrk="0" hangingPunct="1">
        <a:lnSpc>
          <a:spcPct val="95000"/>
        </a:lnSpc>
        <a:spcBef>
          <a:spcPts val="120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4488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9963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316038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0">
          <p15:clr>
            <a:srgbClr val="F26B43"/>
          </p15:clr>
        </p15:guide>
        <p15:guide id="2" orient="horz" pos="132" userDrawn="1">
          <p15:clr>
            <a:srgbClr val="F26B43"/>
          </p15:clr>
        </p15:guide>
        <p15:guide id="3" pos="4344" userDrawn="1">
          <p15:clr>
            <a:srgbClr val="F26B43"/>
          </p15:clr>
        </p15:guide>
        <p15:guide id="4" orient="horz" pos="3107" userDrawn="1">
          <p15:clr>
            <a:srgbClr val="F26B43"/>
          </p15:clr>
        </p15:guide>
        <p15:guide id="5" pos="2885" userDrawn="1">
          <p15:clr>
            <a:srgbClr val="F26B43"/>
          </p15:clr>
        </p15:guide>
        <p15:guide id="6" orient="horz" pos="162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A62050-C9D2-42AF-A908-A55B6161F3DD}"/>
              </a:ext>
            </a:extLst>
          </p:cNvPr>
          <p:cNvCxnSpPr/>
          <p:nvPr userDrawn="1"/>
        </p:nvCxnSpPr>
        <p:spPr>
          <a:xfrm>
            <a:off x="383095" y="1068750"/>
            <a:ext cx="837781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714571B-6D02-4A53-B190-DE523E9792EC}"/>
              </a:ext>
            </a:extLst>
          </p:cNvPr>
          <p:cNvSpPr txBox="1"/>
          <p:nvPr userDrawn="1"/>
        </p:nvSpPr>
        <p:spPr>
          <a:xfrm>
            <a:off x="371226" y="4950680"/>
            <a:ext cx="2214880" cy="9695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700" b="0" i="0">
                <a:solidFill>
                  <a:schemeClr val="bg1">
                    <a:lumMod val="65000"/>
                  </a:schemeClr>
                </a:solidFill>
                <a:latin typeface="Lato" charset="0"/>
                <a:ea typeface="Lato" charset="0"/>
                <a:cs typeface="Lato" charset="0"/>
              </a:rPr>
              <a:t>© 2018 Juniper Networks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740587-8E63-4DFE-9AF5-EE9B927E84A9}"/>
              </a:ext>
            </a:extLst>
          </p:cNvPr>
          <p:cNvSpPr/>
          <p:nvPr userDrawn="1"/>
        </p:nvSpPr>
        <p:spPr>
          <a:xfrm>
            <a:off x="0" y="0"/>
            <a:ext cx="9144000" cy="66675"/>
          </a:xfrm>
          <a:prstGeom prst="rect">
            <a:avLst/>
          </a:prstGeom>
          <a:solidFill>
            <a:srgbClr val="8FAD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D9FEAA-0417-4083-9EF0-5FDA88579A7E}"/>
              </a:ext>
            </a:extLst>
          </p:cNvPr>
          <p:cNvCxnSpPr/>
          <p:nvPr userDrawn="1"/>
        </p:nvCxnSpPr>
        <p:spPr>
          <a:xfrm>
            <a:off x="383095" y="4902487"/>
            <a:ext cx="8377810" cy="0"/>
          </a:xfrm>
          <a:prstGeom prst="line">
            <a:avLst/>
          </a:prstGeom>
          <a:ln w="6350" cmpd="sng">
            <a:solidFill>
              <a:srgbClr val="8FAD1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69BD9F-EB35-416C-A36A-048D2DFEC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26" y="295421"/>
            <a:ext cx="8438572" cy="6423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8B1A5-CCD1-4F18-B737-A7EC38F8D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094" y="1203757"/>
            <a:ext cx="8426703" cy="20468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1E9B6-E82A-4D65-AA2F-AB531794E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98379" y="4979094"/>
            <a:ext cx="1363117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7B898-94D5-41BD-8344-6A4203503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9467" y="4960629"/>
            <a:ext cx="245555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fld id="{911CAEDA-F13C-43B4-B3A8-D3983B74564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D0EF52-4213-413D-AC17-D7B7B08F619E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DC55FA-CAD4-44ED-8FE8-B532D9D45D7C}"/>
              </a:ext>
            </a:extLst>
          </p:cNvPr>
          <p:cNvGrpSpPr/>
          <p:nvPr userDrawn="1"/>
        </p:nvGrpSpPr>
        <p:grpSpPr>
          <a:xfrm>
            <a:off x="7791964" y="4944673"/>
            <a:ext cx="523943" cy="143933"/>
            <a:chOff x="1855788" y="3378201"/>
            <a:chExt cx="3709987" cy="1019175"/>
          </a:xfrm>
          <a:solidFill>
            <a:schemeClr val="bg2">
              <a:lumMod val="10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528325C0-29E5-4B68-9CAD-B1E00E29EA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6650" y="4197351"/>
              <a:ext cx="160337" cy="196850"/>
            </a:xfrm>
            <a:custGeom>
              <a:avLst/>
              <a:gdLst>
                <a:gd name="T0" fmla="*/ 0 w 101"/>
                <a:gd name="T1" fmla="*/ 0 h 124"/>
                <a:gd name="T2" fmla="*/ 13 w 101"/>
                <a:gd name="T3" fmla="*/ 0 h 124"/>
                <a:gd name="T4" fmla="*/ 87 w 101"/>
                <a:gd name="T5" fmla="*/ 101 h 124"/>
                <a:gd name="T6" fmla="*/ 87 w 101"/>
                <a:gd name="T7" fmla="*/ 0 h 124"/>
                <a:gd name="T8" fmla="*/ 101 w 101"/>
                <a:gd name="T9" fmla="*/ 0 h 124"/>
                <a:gd name="T10" fmla="*/ 101 w 101"/>
                <a:gd name="T11" fmla="*/ 124 h 124"/>
                <a:gd name="T12" fmla="*/ 89 w 101"/>
                <a:gd name="T13" fmla="*/ 124 h 124"/>
                <a:gd name="T14" fmla="*/ 12 w 101"/>
                <a:gd name="T15" fmla="*/ 18 h 124"/>
                <a:gd name="T16" fmla="*/ 12 w 101"/>
                <a:gd name="T17" fmla="*/ 124 h 124"/>
                <a:gd name="T18" fmla="*/ 0 w 101"/>
                <a:gd name="T19" fmla="*/ 124 h 124"/>
                <a:gd name="T20" fmla="*/ 0 w 101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24">
                  <a:moveTo>
                    <a:pt x="0" y="0"/>
                  </a:moveTo>
                  <a:lnTo>
                    <a:pt x="13" y="0"/>
                  </a:lnTo>
                  <a:lnTo>
                    <a:pt x="87" y="101"/>
                  </a:lnTo>
                  <a:lnTo>
                    <a:pt x="87" y="0"/>
                  </a:lnTo>
                  <a:lnTo>
                    <a:pt x="101" y="0"/>
                  </a:lnTo>
                  <a:lnTo>
                    <a:pt x="101" y="124"/>
                  </a:lnTo>
                  <a:lnTo>
                    <a:pt x="89" y="124"/>
                  </a:lnTo>
                  <a:lnTo>
                    <a:pt x="12" y="18"/>
                  </a:lnTo>
                  <a:lnTo>
                    <a:pt x="1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27DAAFCF-EBBB-40B1-A4E9-BD28A752CF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6200" y="4197351"/>
              <a:ext cx="130175" cy="196850"/>
            </a:xfrm>
            <a:custGeom>
              <a:avLst/>
              <a:gdLst>
                <a:gd name="T0" fmla="*/ 0 w 82"/>
                <a:gd name="T1" fmla="*/ 0 h 124"/>
                <a:gd name="T2" fmla="*/ 82 w 82"/>
                <a:gd name="T3" fmla="*/ 0 h 124"/>
                <a:gd name="T4" fmla="*/ 82 w 82"/>
                <a:gd name="T5" fmla="*/ 12 h 124"/>
                <a:gd name="T6" fmla="*/ 13 w 82"/>
                <a:gd name="T7" fmla="*/ 12 h 124"/>
                <a:gd name="T8" fmla="*/ 13 w 82"/>
                <a:gd name="T9" fmla="*/ 53 h 124"/>
                <a:gd name="T10" fmla="*/ 80 w 82"/>
                <a:gd name="T11" fmla="*/ 53 h 124"/>
                <a:gd name="T12" fmla="*/ 80 w 82"/>
                <a:gd name="T13" fmla="*/ 65 h 124"/>
                <a:gd name="T14" fmla="*/ 13 w 82"/>
                <a:gd name="T15" fmla="*/ 65 h 124"/>
                <a:gd name="T16" fmla="*/ 13 w 82"/>
                <a:gd name="T17" fmla="*/ 112 h 124"/>
                <a:gd name="T18" fmla="*/ 82 w 82"/>
                <a:gd name="T19" fmla="*/ 112 h 124"/>
                <a:gd name="T20" fmla="*/ 82 w 82"/>
                <a:gd name="T21" fmla="*/ 124 h 124"/>
                <a:gd name="T22" fmla="*/ 0 w 82"/>
                <a:gd name="T23" fmla="*/ 124 h 124"/>
                <a:gd name="T24" fmla="*/ 0 w 82"/>
                <a:gd name="T2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24">
                  <a:moveTo>
                    <a:pt x="0" y="0"/>
                  </a:moveTo>
                  <a:lnTo>
                    <a:pt x="82" y="0"/>
                  </a:lnTo>
                  <a:lnTo>
                    <a:pt x="82" y="12"/>
                  </a:lnTo>
                  <a:lnTo>
                    <a:pt x="13" y="12"/>
                  </a:lnTo>
                  <a:lnTo>
                    <a:pt x="13" y="53"/>
                  </a:lnTo>
                  <a:lnTo>
                    <a:pt x="80" y="53"/>
                  </a:lnTo>
                  <a:lnTo>
                    <a:pt x="80" y="65"/>
                  </a:lnTo>
                  <a:lnTo>
                    <a:pt x="13" y="65"/>
                  </a:lnTo>
                  <a:lnTo>
                    <a:pt x="13" y="112"/>
                  </a:lnTo>
                  <a:lnTo>
                    <a:pt x="82" y="112"/>
                  </a:lnTo>
                  <a:lnTo>
                    <a:pt x="8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C16A8744-DF49-401D-91E1-6B9DACAC85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8125" y="4197351"/>
              <a:ext cx="166687" cy="196850"/>
            </a:xfrm>
            <a:custGeom>
              <a:avLst/>
              <a:gdLst>
                <a:gd name="T0" fmla="*/ 46 w 105"/>
                <a:gd name="T1" fmla="*/ 12 h 124"/>
                <a:gd name="T2" fmla="*/ 0 w 105"/>
                <a:gd name="T3" fmla="*/ 12 h 124"/>
                <a:gd name="T4" fmla="*/ 0 w 105"/>
                <a:gd name="T5" fmla="*/ 0 h 124"/>
                <a:gd name="T6" fmla="*/ 105 w 105"/>
                <a:gd name="T7" fmla="*/ 0 h 124"/>
                <a:gd name="T8" fmla="*/ 105 w 105"/>
                <a:gd name="T9" fmla="*/ 12 h 124"/>
                <a:gd name="T10" fmla="*/ 59 w 105"/>
                <a:gd name="T11" fmla="*/ 12 h 124"/>
                <a:gd name="T12" fmla="*/ 59 w 105"/>
                <a:gd name="T13" fmla="*/ 124 h 124"/>
                <a:gd name="T14" fmla="*/ 46 w 105"/>
                <a:gd name="T15" fmla="*/ 124 h 124"/>
                <a:gd name="T16" fmla="*/ 46 w 105"/>
                <a:gd name="T17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4">
                  <a:moveTo>
                    <a:pt x="4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12"/>
                  </a:lnTo>
                  <a:lnTo>
                    <a:pt x="59" y="12"/>
                  </a:lnTo>
                  <a:lnTo>
                    <a:pt x="59" y="124"/>
                  </a:lnTo>
                  <a:lnTo>
                    <a:pt x="46" y="124"/>
                  </a:lnTo>
                  <a:lnTo>
                    <a:pt x="46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065924E-3C4C-40E8-A61D-8795FCEC41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41800" y="4197351"/>
              <a:ext cx="268287" cy="196850"/>
            </a:xfrm>
            <a:custGeom>
              <a:avLst/>
              <a:gdLst>
                <a:gd name="T0" fmla="*/ 0 w 169"/>
                <a:gd name="T1" fmla="*/ 0 h 124"/>
                <a:gd name="T2" fmla="*/ 14 w 169"/>
                <a:gd name="T3" fmla="*/ 0 h 124"/>
                <a:gd name="T4" fmla="*/ 45 w 169"/>
                <a:gd name="T5" fmla="*/ 101 h 124"/>
                <a:gd name="T6" fmla="*/ 78 w 169"/>
                <a:gd name="T7" fmla="*/ 0 h 124"/>
                <a:gd name="T8" fmla="*/ 91 w 169"/>
                <a:gd name="T9" fmla="*/ 0 h 124"/>
                <a:gd name="T10" fmla="*/ 124 w 169"/>
                <a:gd name="T11" fmla="*/ 101 h 124"/>
                <a:gd name="T12" fmla="*/ 155 w 169"/>
                <a:gd name="T13" fmla="*/ 0 h 124"/>
                <a:gd name="T14" fmla="*/ 169 w 169"/>
                <a:gd name="T15" fmla="*/ 0 h 124"/>
                <a:gd name="T16" fmla="*/ 128 w 169"/>
                <a:gd name="T17" fmla="*/ 124 h 124"/>
                <a:gd name="T18" fmla="*/ 118 w 169"/>
                <a:gd name="T19" fmla="*/ 124 h 124"/>
                <a:gd name="T20" fmla="*/ 85 w 169"/>
                <a:gd name="T21" fmla="*/ 21 h 124"/>
                <a:gd name="T22" fmla="*/ 51 w 169"/>
                <a:gd name="T23" fmla="*/ 124 h 124"/>
                <a:gd name="T24" fmla="*/ 39 w 169"/>
                <a:gd name="T25" fmla="*/ 124 h 124"/>
                <a:gd name="T26" fmla="*/ 0 w 169"/>
                <a:gd name="T2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24">
                  <a:moveTo>
                    <a:pt x="0" y="0"/>
                  </a:moveTo>
                  <a:lnTo>
                    <a:pt x="14" y="0"/>
                  </a:lnTo>
                  <a:lnTo>
                    <a:pt x="45" y="101"/>
                  </a:lnTo>
                  <a:lnTo>
                    <a:pt x="78" y="0"/>
                  </a:lnTo>
                  <a:lnTo>
                    <a:pt x="91" y="0"/>
                  </a:lnTo>
                  <a:lnTo>
                    <a:pt x="124" y="101"/>
                  </a:lnTo>
                  <a:lnTo>
                    <a:pt x="155" y="0"/>
                  </a:lnTo>
                  <a:lnTo>
                    <a:pt x="169" y="0"/>
                  </a:lnTo>
                  <a:lnTo>
                    <a:pt x="128" y="124"/>
                  </a:lnTo>
                  <a:lnTo>
                    <a:pt x="118" y="124"/>
                  </a:lnTo>
                  <a:lnTo>
                    <a:pt x="85" y="21"/>
                  </a:lnTo>
                  <a:lnTo>
                    <a:pt x="51" y="124"/>
                  </a:lnTo>
                  <a:lnTo>
                    <a:pt x="39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1AF69FF3-7959-4A54-A9FB-9C5840723D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27550" y="4192588"/>
              <a:ext cx="198437" cy="204788"/>
            </a:xfrm>
            <a:custGeom>
              <a:avLst/>
              <a:gdLst>
                <a:gd name="T0" fmla="*/ 0 w 83"/>
                <a:gd name="T1" fmla="*/ 43 h 85"/>
                <a:gd name="T2" fmla="*/ 42 w 83"/>
                <a:gd name="T3" fmla="*/ 0 h 85"/>
                <a:gd name="T4" fmla="*/ 83 w 83"/>
                <a:gd name="T5" fmla="*/ 43 h 85"/>
                <a:gd name="T6" fmla="*/ 42 w 83"/>
                <a:gd name="T7" fmla="*/ 85 h 85"/>
                <a:gd name="T8" fmla="*/ 0 w 83"/>
                <a:gd name="T9" fmla="*/ 43 h 85"/>
                <a:gd name="T10" fmla="*/ 74 w 83"/>
                <a:gd name="T11" fmla="*/ 43 h 85"/>
                <a:gd name="T12" fmla="*/ 42 w 83"/>
                <a:gd name="T13" fmla="*/ 9 h 85"/>
                <a:gd name="T14" fmla="*/ 9 w 83"/>
                <a:gd name="T15" fmla="*/ 43 h 85"/>
                <a:gd name="T16" fmla="*/ 42 w 83"/>
                <a:gd name="T17" fmla="*/ 77 h 85"/>
                <a:gd name="T18" fmla="*/ 74 w 83"/>
                <a:gd name="T19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5">
                  <a:moveTo>
                    <a:pt x="0" y="43"/>
                  </a:moveTo>
                  <a:cubicBezTo>
                    <a:pt x="0" y="13"/>
                    <a:pt x="15" y="0"/>
                    <a:pt x="42" y="0"/>
                  </a:cubicBezTo>
                  <a:cubicBezTo>
                    <a:pt x="68" y="0"/>
                    <a:pt x="83" y="13"/>
                    <a:pt x="83" y="43"/>
                  </a:cubicBezTo>
                  <a:cubicBezTo>
                    <a:pt x="83" y="72"/>
                    <a:pt x="68" y="85"/>
                    <a:pt x="42" y="85"/>
                  </a:cubicBezTo>
                  <a:cubicBezTo>
                    <a:pt x="15" y="85"/>
                    <a:pt x="0" y="72"/>
                    <a:pt x="0" y="43"/>
                  </a:cubicBezTo>
                  <a:close/>
                  <a:moveTo>
                    <a:pt x="74" y="43"/>
                  </a:moveTo>
                  <a:cubicBezTo>
                    <a:pt x="74" y="21"/>
                    <a:pt x="64" y="9"/>
                    <a:pt x="42" y="9"/>
                  </a:cubicBezTo>
                  <a:cubicBezTo>
                    <a:pt x="19" y="9"/>
                    <a:pt x="9" y="21"/>
                    <a:pt x="9" y="43"/>
                  </a:cubicBezTo>
                  <a:cubicBezTo>
                    <a:pt x="9" y="65"/>
                    <a:pt x="19" y="77"/>
                    <a:pt x="42" y="77"/>
                  </a:cubicBezTo>
                  <a:cubicBezTo>
                    <a:pt x="64" y="77"/>
                    <a:pt x="74" y="65"/>
                    <a:pt x="7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99D13606-871E-4901-89B0-5C3B55A975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68850" y="4197351"/>
              <a:ext cx="150812" cy="196850"/>
            </a:xfrm>
            <a:custGeom>
              <a:avLst/>
              <a:gdLst>
                <a:gd name="T0" fmla="*/ 33 w 63"/>
                <a:gd name="T1" fmla="*/ 48 h 82"/>
                <a:gd name="T2" fmla="*/ 8 w 63"/>
                <a:gd name="T3" fmla="*/ 48 h 82"/>
                <a:gd name="T4" fmla="*/ 8 w 63"/>
                <a:gd name="T5" fmla="*/ 82 h 82"/>
                <a:gd name="T6" fmla="*/ 0 w 63"/>
                <a:gd name="T7" fmla="*/ 82 h 82"/>
                <a:gd name="T8" fmla="*/ 0 w 63"/>
                <a:gd name="T9" fmla="*/ 0 h 82"/>
                <a:gd name="T10" fmla="*/ 35 w 63"/>
                <a:gd name="T11" fmla="*/ 0 h 82"/>
                <a:gd name="T12" fmla="*/ 63 w 63"/>
                <a:gd name="T13" fmla="*/ 24 h 82"/>
                <a:gd name="T14" fmla="*/ 42 w 63"/>
                <a:gd name="T15" fmla="*/ 48 h 82"/>
                <a:gd name="T16" fmla="*/ 61 w 63"/>
                <a:gd name="T17" fmla="*/ 82 h 82"/>
                <a:gd name="T18" fmla="*/ 52 w 63"/>
                <a:gd name="T19" fmla="*/ 82 h 82"/>
                <a:gd name="T20" fmla="*/ 33 w 63"/>
                <a:gd name="T21" fmla="*/ 48 h 82"/>
                <a:gd name="T22" fmla="*/ 35 w 63"/>
                <a:gd name="T23" fmla="*/ 40 h 82"/>
                <a:gd name="T24" fmla="*/ 54 w 63"/>
                <a:gd name="T25" fmla="*/ 24 h 82"/>
                <a:gd name="T26" fmla="*/ 35 w 63"/>
                <a:gd name="T27" fmla="*/ 8 h 82"/>
                <a:gd name="T28" fmla="*/ 8 w 63"/>
                <a:gd name="T29" fmla="*/ 8 h 82"/>
                <a:gd name="T30" fmla="*/ 8 w 63"/>
                <a:gd name="T31" fmla="*/ 40 h 82"/>
                <a:gd name="T32" fmla="*/ 35 w 63"/>
                <a:gd name="T33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2">
                  <a:moveTo>
                    <a:pt x="33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4" y="0"/>
                    <a:pt x="63" y="7"/>
                    <a:pt x="63" y="24"/>
                  </a:cubicBezTo>
                  <a:cubicBezTo>
                    <a:pt x="63" y="38"/>
                    <a:pt x="56" y="46"/>
                    <a:pt x="42" y="48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2" y="82"/>
                    <a:pt x="52" y="82"/>
                    <a:pt x="52" y="82"/>
                  </a:cubicBezTo>
                  <a:lnTo>
                    <a:pt x="33" y="48"/>
                  </a:lnTo>
                  <a:close/>
                  <a:moveTo>
                    <a:pt x="35" y="40"/>
                  </a:moveTo>
                  <a:cubicBezTo>
                    <a:pt x="47" y="40"/>
                    <a:pt x="54" y="37"/>
                    <a:pt x="54" y="24"/>
                  </a:cubicBezTo>
                  <a:cubicBezTo>
                    <a:pt x="54" y="11"/>
                    <a:pt x="47" y="8"/>
                    <a:pt x="3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35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27E6C4DA-CA2E-4D2F-955D-9AD1AF6D2B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2525" y="4197351"/>
              <a:ext cx="153987" cy="196850"/>
            </a:xfrm>
            <a:custGeom>
              <a:avLst/>
              <a:gdLst>
                <a:gd name="T0" fmla="*/ 38 w 97"/>
                <a:gd name="T1" fmla="*/ 57 h 124"/>
                <a:gd name="T2" fmla="*/ 14 w 97"/>
                <a:gd name="T3" fmla="*/ 85 h 124"/>
                <a:gd name="T4" fmla="*/ 14 w 97"/>
                <a:gd name="T5" fmla="*/ 124 h 124"/>
                <a:gd name="T6" fmla="*/ 0 w 97"/>
                <a:gd name="T7" fmla="*/ 124 h 124"/>
                <a:gd name="T8" fmla="*/ 0 w 97"/>
                <a:gd name="T9" fmla="*/ 0 h 124"/>
                <a:gd name="T10" fmla="*/ 14 w 97"/>
                <a:gd name="T11" fmla="*/ 0 h 124"/>
                <a:gd name="T12" fmla="*/ 14 w 97"/>
                <a:gd name="T13" fmla="*/ 68 h 124"/>
                <a:gd name="T14" fmla="*/ 76 w 97"/>
                <a:gd name="T15" fmla="*/ 0 h 124"/>
                <a:gd name="T16" fmla="*/ 91 w 97"/>
                <a:gd name="T17" fmla="*/ 0 h 124"/>
                <a:gd name="T18" fmla="*/ 47 w 97"/>
                <a:gd name="T19" fmla="*/ 48 h 124"/>
                <a:gd name="T20" fmla="*/ 97 w 97"/>
                <a:gd name="T21" fmla="*/ 124 h 124"/>
                <a:gd name="T22" fmla="*/ 82 w 97"/>
                <a:gd name="T23" fmla="*/ 124 h 124"/>
                <a:gd name="T24" fmla="*/ 38 w 97"/>
                <a:gd name="T25" fmla="*/ 5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4">
                  <a:moveTo>
                    <a:pt x="38" y="57"/>
                  </a:moveTo>
                  <a:lnTo>
                    <a:pt x="14" y="85"/>
                  </a:lnTo>
                  <a:lnTo>
                    <a:pt x="14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68"/>
                  </a:lnTo>
                  <a:lnTo>
                    <a:pt x="76" y="0"/>
                  </a:lnTo>
                  <a:lnTo>
                    <a:pt x="91" y="0"/>
                  </a:lnTo>
                  <a:lnTo>
                    <a:pt x="47" y="48"/>
                  </a:lnTo>
                  <a:lnTo>
                    <a:pt x="97" y="124"/>
                  </a:lnTo>
                  <a:lnTo>
                    <a:pt x="82" y="124"/>
                  </a:lnTo>
                  <a:lnTo>
                    <a:pt x="38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3C74F658-4046-43D7-821E-B57E1764A2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33975" y="4192588"/>
              <a:ext cx="160337" cy="204788"/>
            </a:xfrm>
            <a:custGeom>
              <a:avLst/>
              <a:gdLst>
                <a:gd name="T0" fmla="*/ 0 w 67"/>
                <a:gd name="T1" fmla="*/ 75 h 85"/>
                <a:gd name="T2" fmla="*/ 5 w 67"/>
                <a:gd name="T3" fmla="*/ 69 h 85"/>
                <a:gd name="T4" fmla="*/ 34 w 67"/>
                <a:gd name="T5" fmla="*/ 77 h 85"/>
                <a:gd name="T6" fmla="*/ 59 w 67"/>
                <a:gd name="T7" fmla="*/ 61 h 85"/>
                <a:gd name="T8" fmla="*/ 34 w 67"/>
                <a:gd name="T9" fmla="*/ 45 h 85"/>
                <a:gd name="T10" fmla="*/ 5 w 67"/>
                <a:gd name="T11" fmla="*/ 22 h 85"/>
                <a:gd name="T12" fmla="*/ 34 w 67"/>
                <a:gd name="T13" fmla="*/ 0 h 85"/>
                <a:gd name="T14" fmla="*/ 63 w 67"/>
                <a:gd name="T15" fmla="*/ 8 h 85"/>
                <a:gd name="T16" fmla="*/ 58 w 67"/>
                <a:gd name="T17" fmla="*/ 15 h 85"/>
                <a:gd name="T18" fmla="*/ 34 w 67"/>
                <a:gd name="T19" fmla="*/ 8 h 85"/>
                <a:gd name="T20" fmla="*/ 13 w 67"/>
                <a:gd name="T21" fmla="*/ 22 h 85"/>
                <a:gd name="T22" fmla="*/ 36 w 67"/>
                <a:gd name="T23" fmla="*/ 37 h 85"/>
                <a:gd name="T24" fmla="*/ 67 w 67"/>
                <a:gd name="T25" fmla="*/ 61 h 85"/>
                <a:gd name="T26" fmla="*/ 34 w 67"/>
                <a:gd name="T27" fmla="*/ 85 h 85"/>
                <a:gd name="T28" fmla="*/ 0 w 67"/>
                <a:gd name="T29" fmla="*/ 7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85">
                  <a:moveTo>
                    <a:pt x="0" y="75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15" y="75"/>
                    <a:pt x="24" y="77"/>
                    <a:pt x="34" y="77"/>
                  </a:cubicBezTo>
                  <a:cubicBezTo>
                    <a:pt x="51" y="77"/>
                    <a:pt x="59" y="72"/>
                    <a:pt x="59" y="61"/>
                  </a:cubicBezTo>
                  <a:cubicBezTo>
                    <a:pt x="59" y="49"/>
                    <a:pt x="49" y="48"/>
                    <a:pt x="34" y="45"/>
                  </a:cubicBezTo>
                  <a:cubicBezTo>
                    <a:pt x="16" y="42"/>
                    <a:pt x="5" y="39"/>
                    <a:pt x="5" y="22"/>
                  </a:cubicBezTo>
                  <a:cubicBezTo>
                    <a:pt x="5" y="7"/>
                    <a:pt x="15" y="0"/>
                    <a:pt x="34" y="0"/>
                  </a:cubicBezTo>
                  <a:cubicBezTo>
                    <a:pt x="47" y="0"/>
                    <a:pt x="56" y="3"/>
                    <a:pt x="63" y="8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2" y="11"/>
                    <a:pt x="43" y="8"/>
                    <a:pt x="34" y="8"/>
                  </a:cubicBezTo>
                  <a:cubicBezTo>
                    <a:pt x="19" y="8"/>
                    <a:pt x="13" y="12"/>
                    <a:pt x="13" y="22"/>
                  </a:cubicBezTo>
                  <a:cubicBezTo>
                    <a:pt x="13" y="33"/>
                    <a:pt x="22" y="35"/>
                    <a:pt x="36" y="37"/>
                  </a:cubicBezTo>
                  <a:cubicBezTo>
                    <a:pt x="54" y="40"/>
                    <a:pt x="67" y="43"/>
                    <a:pt x="67" y="61"/>
                  </a:cubicBezTo>
                  <a:cubicBezTo>
                    <a:pt x="67" y="77"/>
                    <a:pt x="57" y="85"/>
                    <a:pt x="34" y="85"/>
                  </a:cubicBezTo>
                  <a:cubicBezTo>
                    <a:pt x="22" y="85"/>
                    <a:pt x="11" y="82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602C543C-0B72-482A-81C3-40109F6C0B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3350" y="3379788"/>
              <a:ext cx="352425" cy="730250"/>
            </a:xfrm>
            <a:custGeom>
              <a:avLst/>
              <a:gdLst>
                <a:gd name="T0" fmla="*/ 120 w 147"/>
                <a:gd name="T1" fmla="*/ 0 h 303"/>
                <a:gd name="T2" fmla="*/ 0 w 147"/>
                <a:gd name="T3" fmla="*/ 125 h 303"/>
                <a:gd name="T4" fmla="*/ 0 w 147"/>
                <a:gd name="T5" fmla="*/ 303 h 303"/>
                <a:gd name="T6" fmla="*/ 27 w 147"/>
                <a:gd name="T7" fmla="*/ 303 h 303"/>
                <a:gd name="T8" fmla="*/ 27 w 147"/>
                <a:gd name="T9" fmla="*/ 125 h 303"/>
                <a:gd name="T10" fmla="*/ 120 w 147"/>
                <a:gd name="T11" fmla="*/ 26 h 303"/>
                <a:gd name="T12" fmla="*/ 147 w 147"/>
                <a:gd name="T13" fmla="*/ 27 h 303"/>
                <a:gd name="T14" fmla="*/ 147 w 147"/>
                <a:gd name="T15" fmla="*/ 1 h 303"/>
                <a:gd name="T16" fmla="*/ 120 w 147"/>
                <a:gd name="T1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03">
                  <a:moveTo>
                    <a:pt x="120" y="0"/>
                  </a:moveTo>
                  <a:cubicBezTo>
                    <a:pt x="5" y="0"/>
                    <a:pt x="0" y="52"/>
                    <a:pt x="0" y="125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70"/>
                    <a:pt x="25" y="26"/>
                    <a:pt x="120" y="26"/>
                  </a:cubicBezTo>
                  <a:cubicBezTo>
                    <a:pt x="130" y="26"/>
                    <a:pt x="139" y="26"/>
                    <a:pt x="147" y="27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39" y="1"/>
                    <a:pt x="130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CF467010-8FDA-4A2D-9686-3EE6030767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1238" y="3394076"/>
              <a:ext cx="582612" cy="730250"/>
            </a:xfrm>
            <a:custGeom>
              <a:avLst/>
              <a:gdLst>
                <a:gd name="T0" fmla="*/ 0 w 243"/>
                <a:gd name="T1" fmla="*/ 181 h 303"/>
                <a:gd name="T2" fmla="*/ 0 w 243"/>
                <a:gd name="T3" fmla="*/ 0 h 303"/>
                <a:gd name="T4" fmla="*/ 28 w 243"/>
                <a:gd name="T5" fmla="*/ 0 h 303"/>
                <a:gd name="T6" fmla="*/ 28 w 243"/>
                <a:gd name="T7" fmla="*/ 182 h 303"/>
                <a:gd name="T8" fmla="*/ 123 w 243"/>
                <a:gd name="T9" fmla="*/ 278 h 303"/>
                <a:gd name="T10" fmla="*/ 216 w 243"/>
                <a:gd name="T11" fmla="*/ 179 h 303"/>
                <a:gd name="T12" fmla="*/ 216 w 243"/>
                <a:gd name="T13" fmla="*/ 0 h 303"/>
                <a:gd name="T14" fmla="*/ 243 w 243"/>
                <a:gd name="T15" fmla="*/ 0 h 303"/>
                <a:gd name="T16" fmla="*/ 243 w 243"/>
                <a:gd name="T17" fmla="*/ 179 h 303"/>
                <a:gd name="T18" fmla="*/ 123 w 243"/>
                <a:gd name="T19" fmla="*/ 303 h 303"/>
                <a:gd name="T20" fmla="*/ 0 w 243"/>
                <a:gd name="T21" fmla="*/ 18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3" h="303">
                  <a:moveTo>
                    <a:pt x="0" y="18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234"/>
                    <a:pt x="27" y="278"/>
                    <a:pt x="123" y="278"/>
                  </a:cubicBezTo>
                  <a:cubicBezTo>
                    <a:pt x="218" y="278"/>
                    <a:pt x="216" y="234"/>
                    <a:pt x="216" y="179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179"/>
                    <a:pt x="243" y="179"/>
                    <a:pt x="243" y="179"/>
                  </a:cubicBezTo>
                  <a:cubicBezTo>
                    <a:pt x="243" y="252"/>
                    <a:pt x="238" y="303"/>
                    <a:pt x="123" y="303"/>
                  </a:cubicBezTo>
                  <a:cubicBezTo>
                    <a:pt x="7" y="303"/>
                    <a:pt x="0" y="252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712681F6-4BBB-445D-834F-A0B7158FF7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3388" y="3379788"/>
              <a:ext cx="581025" cy="730250"/>
            </a:xfrm>
            <a:custGeom>
              <a:avLst/>
              <a:gdLst>
                <a:gd name="T0" fmla="*/ 242 w 242"/>
                <a:gd name="T1" fmla="*/ 122 h 303"/>
                <a:gd name="T2" fmla="*/ 242 w 242"/>
                <a:gd name="T3" fmla="*/ 303 h 303"/>
                <a:gd name="T4" fmla="*/ 215 w 242"/>
                <a:gd name="T5" fmla="*/ 303 h 303"/>
                <a:gd name="T6" fmla="*/ 215 w 242"/>
                <a:gd name="T7" fmla="*/ 122 h 303"/>
                <a:gd name="T8" fmla="*/ 120 w 242"/>
                <a:gd name="T9" fmla="*/ 26 h 303"/>
                <a:gd name="T10" fmla="*/ 27 w 242"/>
                <a:gd name="T11" fmla="*/ 125 h 303"/>
                <a:gd name="T12" fmla="*/ 27 w 242"/>
                <a:gd name="T13" fmla="*/ 303 h 303"/>
                <a:gd name="T14" fmla="*/ 0 w 242"/>
                <a:gd name="T15" fmla="*/ 303 h 303"/>
                <a:gd name="T16" fmla="*/ 0 w 242"/>
                <a:gd name="T17" fmla="*/ 125 h 303"/>
                <a:gd name="T18" fmla="*/ 120 w 242"/>
                <a:gd name="T19" fmla="*/ 0 h 303"/>
                <a:gd name="T20" fmla="*/ 242 w 242"/>
                <a:gd name="T21" fmla="*/ 12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303">
                  <a:moveTo>
                    <a:pt x="242" y="122"/>
                  </a:moveTo>
                  <a:cubicBezTo>
                    <a:pt x="242" y="303"/>
                    <a:pt x="242" y="303"/>
                    <a:pt x="242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122"/>
                    <a:pt x="215" y="122"/>
                    <a:pt x="215" y="122"/>
                  </a:cubicBezTo>
                  <a:cubicBezTo>
                    <a:pt x="215" y="70"/>
                    <a:pt x="215" y="26"/>
                    <a:pt x="120" y="26"/>
                  </a:cubicBezTo>
                  <a:cubicBezTo>
                    <a:pt x="25" y="26"/>
                    <a:pt x="27" y="70"/>
                    <a:pt x="27" y="125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2"/>
                    <a:pt x="5" y="0"/>
                    <a:pt x="120" y="0"/>
                  </a:cubicBezTo>
                  <a:cubicBezTo>
                    <a:pt x="235" y="0"/>
                    <a:pt x="242" y="52"/>
                    <a:pt x="242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6">
              <a:extLst>
                <a:ext uri="{FF2B5EF4-FFF2-40B4-BE49-F238E27FC236}">
                  <a16:creationId xmlns:a16="http://schemas.microsoft.com/office/drawing/2014/main" id="{399A461A-9060-41DA-9839-4ECF67A7FF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6650" y="3397251"/>
              <a:ext cx="61912" cy="7127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263C464E-C18C-4330-8F6A-E817C9584E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57625" y="3397251"/>
              <a:ext cx="573087" cy="712788"/>
            </a:xfrm>
            <a:custGeom>
              <a:avLst/>
              <a:gdLst>
                <a:gd name="T0" fmla="*/ 0 w 239"/>
                <a:gd name="T1" fmla="*/ 0 h 296"/>
                <a:gd name="T2" fmla="*/ 139 w 239"/>
                <a:gd name="T3" fmla="*/ 0 h 296"/>
                <a:gd name="T4" fmla="*/ 239 w 239"/>
                <a:gd name="T5" fmla="*/ 95 h 296"/>
                <a:gd name="T6" fmla="*/ 139 w 239"/>
                <a:gd name="T7" fmla="*/ 193 h 296"/>
                <a:gd name="T8" fmla="*/ 27 w 239"/>
                <a:gd name="T9" fmla="*/ 193 h 296"/>
                <a:gd name="T10" fmla="*/ 27 w 239"/>
                <a:gd name="T11" fmla="*/ 296 h 296"/>
                <a:gd name="T12" fmla="*/ 0 w 239"/>
                <a:gd name="T13" fmla="*/ 296 h 296"/>
                <a:gd name="T14" fmla="*/ 0 w 239"/>
                <a:gd name="T15" fmla="*/ 0 h 296"/>
                <a:gd name="T16" fmla="*/ 139 w 239"/>
                <a:gd name="T17" fmla="*/ 167 h 296"/>
                <a:gd name="T18" fmla="*/ 211 w 239"/>
                <a:gd name="T19" fmla="*/ 96 h 296"/>
                <a:gd name="T20" fmla="*/ 138 w 239"/>
                <a:gd name="T21" fmla="*/ 26 h 296"/>
                <a:gd name="T22" fmla="*/ 27 w 239"/>
                <a:gd name="T23" fmla="*/ 26 h 296"/>
                <a:gd name="T24" fmla="*/ 27 w 239"/>
                <a:gd name="T25" fmla="*/ 167 h 296"/>
                <a:gd name="T26" fmla="*/ 139 w 239"/>
                <a:gd name="T27" fmla="*/ 16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96">
                  <a:moveTo>
                    <a:pt x="0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208" y="0"/>
                    <a:pt x="239" y="34"/>
                    <a:pt x="239" y="95"/>
                  </a:cubicBezTo>
                  <a:cubicBezTo>
                    <a:pt x="239" y="156"/>
                    <a:pt x="208" y="193"/>
                    <a:pt x="139" y="193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27" y="296"/>
                    <a:pt x="27" y="296"/>
                    <a:pt x="27" y="296"/>
                  </a:cubicBezTo>
                  <a:cubicBezTo>
                    <a:pt x="0" y="296"/>
                    <a:pt x="0" y="296"/>
                    <a:pt x="0" y="296"/>
                  </a:cubicBezTo>
                  <a:lnTo>
                    <a:pt x="0" y="0"/>
                  </a:lnTo>
                  <a:close/>
                  <a:moveTo>
                    <a:pt x="139" y="167"/>
                  </a:moveTo>
                  <a:cubicBezTo>
                    <a:pt x="187" y="167"/>
                    <a:pt x="211" y="143"/>
                    <a:pt x="211" y="96"/>
                  </a:cubicBezTo>
                  <a:cubicBezTo>
                    <a:pt x="211" y="49"/>
                    <a:pt x="185" y="26"/>
                    <a:pt x="13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167"/>
                    <a:pt x="27" y="167"/>
                    <a:pt x="27" y="167"/>
                  </a:cubicBezTo>
                  <a:lnTo>
                    <a:pt x="139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BA3EDC79-511C-483A-AE43-8F87F16342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05325" y="3378201"/>
              <a:ext cx="614362" cy="746125"/>
            </a:xfrm>
            <a:custGeom>
              <a:avLst/>
              <a:gdLst>
                <a:gd name="T0" fmla="*/ 0 w 256"/>
                <a:gd name="T1" fmla="*/ 155 h 310"/>
                <a:gd name="T2" fmla="*/ 137 w 256"/>
                <a:gd name="T3" fmla="*/ 0 h 310"/>
                <a:gd name="T4" fmla="*/ 256 w 256"/>
                <a:gd name="T5" fmla="*/ 160 h 310"/>
                <a:gd name="T6" fmla="*/ 27 w 256"/>
                <a:gd name="T7" fmla="*/ 160 h 310"/>
                <a:gd name="T8" fmla="*/ 139 w 256"/>
                <a:gd name="T9" fmla="*/ 286 h 310"/>
                <a:gd name="T10" fmla="*/ 236 w 256"/>
                <a:gd name="T11" fmla="*/ 254 h 310"/>
                <a:gd name="T12" fmla="*/ 251 w 256"/>
                <a:gd name="T13" fmla="*/ 274 h 310"/>
                <a:gd name="T14" fmla="*/ 139 w 256"/>
                <a:gd name="T15" fmla="*/ 310 h 310"/>
                <a:gd name="T16" fmla="*/ 0 w 256"/>
                <a:gd name="T17" fmla="*/ 155 h 310"/>
                <a:gd name="T18" fmla="*/ 27 w 256"/>
                <a:gd name="T19" fmla="*/ 135 h 310"/>
                <a:gd name="T20" fmla="*/ 229 w 256"/>
                <a:gd name="T21" fmla="*/ 135 h 310"/>
                <a:gd name="T22" fmla="*/ 136 w 256"/>
                <a:gd name="T23" fmla="*/ 25 h 310"/>
                <a:gd name="T24" fmla="*/ 27 w 256"/>
                <a:gd name="T25" fmla="*/ 13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310">
                  <a:moveTo>
                    <a:pt x="0" y="155"/>
                  </a:moveTo>
                  <a:cubicBezTo>
                    <a:pt x="0" y="68"/>
                    <a:pt x="25" y="0"/>
                    <a:pt x="137" y="0"/>
                  </a:cubicBezTo>
                  <a:cubicBezTo>
                    <a:pt x="252" y="0"/>
                    <a:pt x="256" y="78"/>
                    <a:pt x="256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232"/>
                    <a:pt x="45" y="286"/>
                    <a:pt x="139" y="286"/>
                  </a:cubicBezTo>
                  <a:cubicBezTo>
                    <a:pt x="189" y="286"/>
                    <a:pt x="212" y="272"/>
                    <a:pt x="236" y="254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24" y="294"/>
                    <a:pt x="192" y="310"/>
                    <a:pt x="139" y="310"/>
                  </a:cubicBezTo>
                  <a:cubicBezTo>
                    <a:pt x="22" y="310"/>
                    <a:pt x="0" y="242"/>
                    <a:pt x="0" y="155"/>
                  </a:cubicBezTo>
                  <a:close/>
                  <a:moveTo>
                    <a:pt x="27" y="135"/>
                  </a:moveTo>
                  <a:cubicBezTo>
                    <a:pt x="229" y="135"/>
                    <a:pt x="229" y="135"/>
                    <a:pt x="229" y="135"/>
                  </a:cubicBezTo>
                  <a:cubicBezTo>
                    <a:pt x="226" y="76"/>
                    <a:pt x="223" y="25"/>
                    <a:pt x="136" y="25"/>
                  </a:cubicBezTo>
                  <a:cubicBezTo>
                    <a:pt x="53" y="25"/>
                    <a:pt x="30" y="70"/>
                    <a:pt x="2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DE9FEF45-3930-476F-AA2F-C96BD95155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3394076"/>
              <a:ext cx="312737" cy="873125"/>
            </a:xfrm>
            <a:custGeom>
              <a:avLst/>
              <a:gdLst>
                <a:gd name="T0" fmla="*/ 10 w 130"/>
                <a:gd name="T1" fmla="*/ 362 h 362"/>
                <a:gd name="T2" fmla="*/ 130 w 130"/>
                <a:gd name="T3" fmla="*/ 237 h 362"/>
                <a:gd name="T4" fmla="*/ 130 w 130"/>
                <a:gd name="T5" fmla="*/ 0 h 362"/>
                <a:gd name="T6" fmla="*/ 103 w 130"/>
                <a:gd name="T7" fmla="*/ 0 h 362"/>
                <a:gd name="T8" fmla="*/ 103 w 130"/>
                <a:gd name="T9" fmla="*/ 237 h 362"/>
                <a:gd name="T10" fmla="*/ 10 w 130"/>
                <a:gd name="T11" fmla="*/ 336 h 362"/>
                <a:gd name="T12" fmla="*/ 0 w 130"/>
                <a:gd name="T13" fmla="*/ 336 h 362"/>
                <a:gd name="T14" fmla="*/ 0 w 130"/>
                <a:gd name="T15" fmla="*/ 361 h 362"/>
                <a:gd name="T16" fmla="*/ 10 w 130"/>
                <a:gd name="T1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362">
                  <a:moveTo>
                    <a:pt x="10" y="362"/>
                  </a:moveTo>
                  <a:cubicBezTo>
                    <a:pt x="126" y="362"/>
                    <a:pt x="130" y="310"/>
                    <a:pt x="130" y="237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237"/>
                    <a:pt x="103" y="237"/>
                    <a:pt x="103" y="237"/>
                  </a:cubicBezTo>
                  <a:cubicBezTo>
                    <a:pt x="103" y="292"/>
                    <a:pt x="105" y="336"/>
                    <a:pt x="10" y="336"/>
                  </a:cubicBezTo>
                  <a:cubicBezTo>
                    <a:pt x="7" y="336"/>
                    <a:pt x="3" y="336"/>
                    <a:pt x="0" y="336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3" y="362"/>
                    <a:pt x="7" y="362"/>
                    <a:pt x="10" y="3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524DBCB1-1B70-473A-83D4-52B6E2D32B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73688" y="4022726"/>
              <a:ext cx="90487" cy="92075"/>
            </a:xfrm>
            <a:custGeom>
              <a:avLst/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2 h 38"/>
                <a:gd name="T12" fmla="*/ 3 w 38"/>
                <a:gd name="T13" fmla="*/ 19 h 38"/>
                <a:gd name="T14" fmla="*/ 19 w 38"/>
                <a:gd name="T15" fmla="*/ 35 h 38"/>
                <a:gd name="T16" fmla="*/ 36 w 38"/>
                <a:gd name="T17" fmla="*/ 19 h 38"/>
                <a:gd name="T18" fmla="*/ 19 w 38"/>
                <a:gd name="T1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9" y="38"/>
                    <a:pt x="0" y="2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29"/>
                    <a:pt x="30" y="38"/>
                    <a:pt x="19" y="38"/>
                  </a:cubicBezTo>
                  <a:close/>
                  <a:moveTo>
                    <a:pt x="19" y="2"/>
                  </a:moveTo>
                  <a:cubicBezTo>
                    <a:pt x="10" y="2"/>
                    <a:pt x="3" y="10"/>
                    <a:pt x="3" y="19"/>
                  </a:cubicBezTo>
                  <a:cubicBezTo>
                    <a:pt x="3" y="28"/>
                    <a:pt x="10" y="35"/>
                    <a:pt x="19" y="35"/>
                  </a:cubicBezTo>
                  <a:cubicBezTo>
                    <a:pt x="28" y="35"/>
                    <a:pt x="36" y="28"/>
                    <a:pt x="36" y="19"/>
                  </a:cubicBezTo>
                  <a:cubicBezTo>
                    <a:pt x="36" y="10"/>
                    <a:pt x="28" y="2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EF3D6A59-1A3E-4EA6-987D-D03885F302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02263" y="4041776"/>
              <a:ext cx="41275" cy="53975"/>
            </a:xfrm>
            <a:custGeom>
              <a:avLst/>
              <a:gdLst>
                <a:gd name="T0" fmla="*/ 8 w 17"/>
                <a:gd name="T1" fmla="*/ 13 h 22"/>
                <a:gd name="T2" fmla="*/ 2 w 17"/>
                <a:gd name="T3" fmla="*/ 13 h 22"/>
                <a:gd name="T4" fmla="*/ 2 w 17"/>
                <a:gd name="T5" fmla="*/ 22 h 22"/>
                <a:gd name="T6" fmla="*/ 0 w 17"/>
                <a:gd name="T7" fmla="*/ 22 h 22"/>
                <a:gd name="T8" fmla="*/ 0 w 17"/>
                <a:gd name="T9" fmla="*/ 0 h 22"/>
                <a:gd name="T10" fmla="*/ 9 w 17"/>
                <a:gd name="T11" fmla="*/ 0 h 22"/>
                <a:gd name="T12" fmla="*/ 17 w 17"/>
                <a:gd name="T13" fmla="*/ 7 h 22"/>
                <a:gd name="T14" fmla="*/ 12 w 17"/>
                <a:gd name="T15" fmla="*/ 13 h 22"/>
                <a:gd name="T16" fmla="*/ 16 w 17"/>
                <a:gd name="T17" fmla="*/ 22 h 22"/>
                <a:gd name="T18" fmla="*/ 13 w 17"/>
                <a:gd name="T19" fmla="*/ 22 h 22"/>
                <a:gd name="T20" fmla="*/ 8 w 17"/>
                <a:gd name="T21" fmla="*/ 13 h 22"/>
                <a:gd name="T22" fmla="*/ 9 w 17"/>
                <a:gd name="T23" fmla="*/ 11 h 22"/>
                <a:gd name="T24" fmla="*/ 14 w 17"/>
                <a:gd name="T25" fmla="*/ 7 h 22"/>
                <a:gd name="T26" fmla="*/ 9 w 17"/>
                <a:gd name="T27" fmla="*/ 3 h 22"/>
                <a:gd name="T28" fmla="*/ 2 w 17"/>
                <a:gd name="T29" fmla="*/ 3 h 22"/>
                <a:gd name="T30" fmla="*/ 2 w 17"/>
                <a:gd name="T31" fmla="*/ 11 h 22"/>
                <a:gd name="T32" fmla="*/ 9 w 17"/>
                <a:gd name="T3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2">
                  <a:moveTo>
                    <a:pt x="8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7" y="2"/>
                    <a:pt x="17" y="7"/>
                  </a:cubicBezTo>
                  <a:cubicBezTo>
                    <a:pt x="17" y="10"/>
                    <a:pt x="15" y="12"/>
                    <a:pt x="12" y="1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lnTo>
                    <a:pt x="8" y="13"/>
                  </a:lnTo>
                  <a:close/>
                  <a:moveTo>
                    <a:pt x="9" y="11"/>
                  </a:moveTo>
                  <a:cubicBezTo>
                    <a:pt x="12" y="11"/>
                    <a:pt x="14" y="10"/>
                    <a:pt x="14" y="7"/>
                  </a:cubicBezTo>
                  <a:cubicBezTo>
                    <a:pt x="14" y="4"/>
                    <a:pt x="12" y="3"/>
                    <a:pt x="9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1"/>
                    <a:pt x="2" y="11"/>
                    <a:pt x="2" y="11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MSIPCMContentMarking" descr="{&quot;HashCode&quot;:817091896,&quot;Placement&quot;:&quot;Footer&quot;}">
            <a:extLst>
              <a:ext uri="{FF2B5EF4-FFF2-40B4-BE49-F238E27FC236}">
                <a16:creationId xmlns:a16="http://schemas.microsoft.com/office/drawing/2014/main" id="{42D26A69-99AE-4B91-AB84-823A524A3A9C}"/>
              </a:ext>
            </a:extLst>
          </p:cNvPr>
          <p:cNvSpPr txBox="1"/>
          <p:nvPr userDrawn="1"/>
        </p:nvSpPr>
        <p:spPr>
          <a:xfrm>
            <a:off x="3984292" y="4932427"/>
            <a:ext cx="1175415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000000"/>
                </a:solidFill>
                <a:latin typeface="Calibri" panose="020F0502020204030204" pitchFamily="34" charset="0"/>
              </a:rPr>
              <a:t>Juniper Business Use Only</a:t>
            </a:r>
          </a:p>
        </p:txBody>
      </p:sp>
    </p:spTree>
    <p:extLst>
      <p:ext uri="{BB962C8B-B14F-4D97-AF65-F5344CB8AC3E}">
        <p14:creationId xmlns:p14="http://schemas.microsoft.com/office/powerpoint/2010/main" val="132539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1" r:id="rId21"/>
    <p:sldLayoutId id="2147483782" r:id="rId22"/>
    <p:sldLayoutId id="2147483783" r:id="rId23"/>
    <p:sldLayoutId id="2147483784" r:id="rId24"/>
    <p:sldLayoutId id="2147483785" r:id="rId25"/>
    <p:sldLayoutId id="2147483786" r:id="rId26"/>
    <p:sldLayoutId id="2147483787" r:id="rId27"/>
    <p:sldLayoutId id="2147483788" r:id="rId2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kern="1200" cap="all" baseline="0">
          <a:solidFill>
            <a:schemeClr val="accent1"/>
          </a:solidFill>
          <a:latin typeface="+mn-lt"/>
          <a:ea typeface="Lato Light" panose="020F0302020204030203" pitchFamily="34" charset="0"/>
          <a:cs typeface="Lato Light" panose="020F0302020204030203" pitchFamily="34" charset="0"/>
        </a:defRPr>
      </a:lvl1pPr>
    </p:titleStyle>
    <p:bodyStyle>
      <a:lvl1pPr marL="0" indent="0" algn="l" defTabSz="685800" rtl="0" eaLnBrk="1" latinLnBrk="0" hangingPunct="1">
        <a:lnSpc>
          <a:spcPct val="95000"/>
        </a:lnSpc>
        <a:spcBef>
          <a:spcPts val="120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4488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9963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316038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0">
          <p15:clr>
            <a:srgbClr val="F26B43"/>
          </p15:clr>
        </p15:guide>
        <p15:guide id="2" orient="horz" pos="132">
          <p15:clr>
            <a:srgbClr val="F26B43"/>
          </p15:clr>
        </p15:guide>
        <p15:guide id="3" pos="4344">
          <p15:clr>
            <a:srgbClr val="F26B43"/>
          </p15:clr>
        </p15:guide>
        <p15:guide id="4" orient="horz" pos="3107">
          <p15:clr>
            <a:srgbClr val="F26B43"/>
          </p15:clr>
        </p15:guide>
        <p15:guide id="5" pos="2885">
          <p15:clr>
            <a:srgbClr val="F26B43"/>
          </p15:clr>
        </p15:guide>
        <p15:guide id="6" orient="horz" pos="162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5minutejuno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A5662-700B-4BE5-9A4C-FDF59C348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673769"/>
            <a:ext cx="4869455" cy="16980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cap="none" dirty="0"/>
              <a:t>Juniper </a:t>
            </a:r>
            <a:r>
              <a:rPr lang="en-US" cap="none" dirty="0" err="1"/>
              <a:t>Apstra</a:t>
            </a:r>
            <a:r>
              <a:rPr lang="en-US" cap="none" dirty="0"/>
              <a:t> 4.2.1</a:t>
            </a:r>
            <a:br>
              <a:rPr lang="en-US" cap="none" dirty="0"/>
            </a:br>
            <a:r>
              <a:rPr lang="en-US" cap="none" dirty="0"/>
              <a:t>EVE-NG Virtual Lab Demo</a:t>
            </a:r>
            <a:br>
              <a:rPr lang="en-US" cap="none" dirty="0"/>
            </a:br>
            <a:r>
              <a:rPr lang="en-US" sz="1500" i="1" cap="none" dirty="0"/>
              <a:t>Video series companion guide</a:t>
            </a:r>
            <a:br>
              <a:rPr lang="en-US" sz="1500" i="1" cap="none" dirty="0"/>
            </a:br>
            <a:br>
              <a:rPr lang="en-US" sz="1500" i="1" cap="none" dirty="0"/>
            </a:br>
            <a:r>
              <a:rPr lang="en-US" sz="1500" b="1" dirty="0">
                <a:highlight>
                  <a:srgbClr val="808080"/>
                </a:highlight>
              </a:rPr>
              <a:t>Video 5: </a:t>
            </a:r>
            <a:r>
              <a:rPr lang="en-US" sz="1500" b="1">
                <a:highlight>
                  <a:srgbClr val="808080"/>
                </a:highlight>
              </a:rPr>
              <a:t>Day-1 Provisioning Services</a:t>
            </a:r>
            <a:endParaRPr lang="en-US" cap="none" dirty="0">
              <a:highlight>
                <a:srgbClr val="808080"/>
              </a:highlight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4927F54-728A-5F4C-A7D3-C585E1AF39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571750"/>
            <a:ext cx="4869455" cy="17876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Colin Doyle, Sr. CE AMER</a:t>
            </a:r>
          </a:p>
          <a:p>
            <a:pPr>
              <a:lnSpc>
                <a:spcPct val="100000"/>
              </a:lnSpc>
            </a:pPr>
            <a:r>
              <a:rPr lang="en-US" i="1" dirty="0"/>
              <a:t>See the complete video walkthrough on YouTube at: </a:t>
            </a:r>
            <a:r>
              <a:rPr lang="en-US" i="1" dirty="0">
                <a:hlinkClick r:id="rId3"/>
              </a:rPr>
              <a:t>https://www.youtube.com/@5minutejunos</a:t>
            </a:r>
            <a:endParaRPr lang="en-US" i="1" dirty="0"/>
          </a:p>
          <a:p>
            <a:pPr>
              <a:lnSpc>
                <a:spcPct val="100000"/>
              </a:lnSpc>
            </a:pPr>
            <a:r>
              <a:rPr lang="en-US" i="1" dirty="0"/>
              <a:t>Ask questions at the Juniper Elevate Community using the hashtag #5minutejunos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A826F-ACDA-1117-FB83-98F80B4F35D9}"/>
              </a:ext>
            </a:extLst>
          </p:cNvPr>
          <p:cNvSpPr txBox="1"/>
          <p:nvPr/>
        </p:nvSpPr>
        <p:spPr>
          <a:xfrm>
            <a:off x="1961619" y="4633301"/>
            <a:ext cx="284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Adapted from v4.0.0 documentation originally compiled by:</a:t>
            </a:r>
            <a:br>
              <a:rPr lang="en-US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- Raymond Lam, SSE APAC</a:t>
            </a:r>
            <a:br>
              <a:rPr lang="en-US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- Tony Chan, SSE APAC</a:t>
            </a:r>
          </a:p>
        </p:txBody>
      </p:sp>
    </p:spTree>
    <p:extLst>
      <p:ext uri="{BB962C8B-B14F-4D97-AF65-F5344CB8AC3E}">
        <p14:creationId xmlns:p14="http://schemas.microsoft.com/office/powerpoint/2010/main" val="406214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78"/>
    </mc:Choice>
    <mc:Fallback xmlns="">
      <p:transition spd="slow" advTm="1557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Create Virtual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DE9592-3017-A2C4-7473-A7B66955C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0" y="1487156"/>
            <a:ext cx="5174426" cy="26826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8F2F5B-338C-ECB2-C2E0-CCC7D30DCD8E}"/>
              </a:ext>
            </a:extLst>
          </p:cNvPr>
          <p:cNvSpPr txBox="1"/>
          <p:nvPr/>
        </p:nvSpPr>
        <p:spPr>
          <a:xfrm>
            <a:off x="5608398" y="4189659"/>
            <a:ext cx="16385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(example for vn101)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99E238F-06D7-6894-F257-607B8B6B9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203715"/>
            <a:ext cx="3539767" cy="35047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Go go </a:t>
            </a:r>
            <a:r>
              <a:rPr lang="en-US" sz="1000" b="1" dirty="0"/>
              <a:t>Blueprints &gt; DC-A &gt; Staged &gt; Virtual &gt; Virtual Networks</a:t>
            </a:r>
            <a:r>
              <a:rPr lang="en-US" sz="1000" dirty="0"/>
              <a:t> and create below two virtual networks</a:t>
            </a: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85777305-6490-3CFC-5343-1CA736E5C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192612"/>
              </p:ext>
            </p:extLst>
          </p:nvPr>
        </p:nvGraphicFramePr>
        <p:xfrm>
          <a:off x="546596" y="1772740"/>
          <a:ext cx="3130382" cy="23012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116507">
                  <a:extLst>
                    <a:ext uri="{9D8B030D-6E8A-4147-A177-3AD203B41FA5}">
                      <a16:colId xmlns:a16="http://schemas.microsoft.com/office/drawing/2014/main" val="578006021"/>
                    </a:ext>
                  </a:extLst>
                </a:gridCol>
                <a:gridCol w="1006454">
                  <a:extLst>
                    <a:ext uri="{9D8B030D-6E8A-4147-A177-3AD203B41FA5}">
                      <a16:colId xmlns:a16="http://schemas.microsoft.com/office/drawing/2014/main" val="264078699"/>
                    </a:ext>
                  </a:extLst>
                </a:gridCol>
                <a:gridCol w="1007421">
                  <a:extLst>
                    <a:ext uri="{9D8B030D-6E8A-4147-A177-3AD203B41FA5}">
                      <a16:colId xmlns:a16="http://schemas.microsoft.com/office/drawing/2014/main" val="21365500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70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/>
                        <a:t>VXLAN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/>
                        <a:t>VXLAN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447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vn101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vn102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386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/>
                        <a:t>Routing Zone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solidFill>
                            <a:srgbClr val="0070C0"/>
                          </a:solidFill>
                        </a:rPr>
                        <a:t>Tenant-1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Tenant-1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043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/>
                        <a:t>VNI(s)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solidFill>
                            <a:srgbClr val="0070C0"/>
                          </a:solidFill>
                        </a:rPr>
                        <a:t>10101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10102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861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 dirty="0"/>
                        <a:t>Reserve Across Blueprint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723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/>
                        <a:t>VLAN ID (on </a:t>
                      </a:r>
                      <a:r>
                        <a:rPr lang="en-US" sz="700" err="1"/>
                        <a:t>leafs</a:t>
                      </a:r>
                      <a:r>
                        <a:rPr lang="en-US" sz="7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702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/>
                        <a:t>IPv4 Subnet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192.168.101.0/24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solidFill>
                            <a:srgbClr val="0070C0"/>
                          </a:solidFill>
                        </a:rPr>
                        <a:t>192.168.102.0/24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383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/>
                        <a:t>Virtual Gateway IPv4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solidFill>
                            <a:srgbClr val="0070C0"/>
                          </a:solidFill>
                        </a:rPr>
                        <a:t>192.168.101.1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427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/>
                        <a:t>Create Connectivity Templates for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/>
                        <a:t>Untagged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/>
                        <a:t>Untagged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844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/>
                        <a:t>Assign To Rack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server_rack_dc_a_001_leaf_pair1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server_rack_dc_a_001_leaf_pair1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811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855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Create Virtual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C1983C-FF1A-13D8-4960-46C1C3E6F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377" y="1556392"/>
            <a:ext cx="5258164" cy="273393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87C821-D84A-23BF-A4E8-A07F8A2CC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203715"/>
            <a:ext cx="3539767" cy="35047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Go go </a:t>
            </a:r>
            <a:r>
              <a:rPr lang="en-US" sz="1000" b="1" dirty="0"/>
              <a:t>Blueprints &gt; DC-A &gt; Staged &gt; Virtual &gt; Virtual Networks</a:t>
            </a:r>
            <a:r>
              <a:rPr lang="en-US" sz="1000" dirty="0"/>
              <a:t> and create below two virtual networks</a:t>
            </a:r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12ACCF4C-A096-F050-F81F-B4FE385F1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447769"/>
              </p:ext>
            </p:extLst>
          </p:nvPr>
        </p:nvGraphicFramePr>
        <p:xfrm>
          <a:off x="546596" y="1772740"/>
          <a:ext cx="3130382" cy="23012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116507">
                  <a:extLst>
                    <a:ext uri="{9D8B030D-6E8A-4147-A177-3AD203B41FA5}">
                      <a16:colId xmlns:a16="http://schemas.microsoft.com/office/drawing/2014/main" val="578006021"/>
                    </a:ext>
                  </a:extLst>
                </a:gridCol>
                <a:gridCol w="1006454">
                  <a:extLst>
                    <a:ext uri="{9D8B030D-6E8A-4147-A177-3AD203B41FA5}">
                      <a16:colId xmlns:a16="http://schemas.microsoft.com/office/drawing/2014/main" val="264078699"/>
                    </a:ext>
                  </a:extLst>
                </a:gridCol>
                <a:gridCol w="1007421">
                  <a:extLst>
                    <a:ext uri="{9D8B030D-6E8A-4147-A177-3AD203B41FA5}">
                      <a16:colId xmlns:a16="http://schemas.microsoft.com/office/drawing/2014/main" val="21365500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70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/>
                        <a:t>VXLAN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/>
                        <a:t>VXLAN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447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vn101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vn102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386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/>
                        <a:t>Routing Zone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solidFill>
                            <a:srgbClr val="0070C0"/>
                          </a:solidFill>
                        </a:rPr>
                        <a:t>Tenant-1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Tenant-1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043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/>
                        <a:t>VNI(s)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solidFill>
                            <a:srgbClr val="0070C0"/>
                          </a:solidFill>
                        </a:rPr>
                        <a:t>10101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10102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861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 dirty="0"/>
                        <a:t>Reserve Across Blueprint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723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/>
                        <a:t>VLAN ID (on </a:t>
                      </a:r>
                      <a:r>
                        <a:rPr lang="en-US" sz="700" err="1"/>
                        <a:t>leafs</a:t>
                      </a:r>
                      <a:r>
                        <a:rPr lang="en-US" sz="7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702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/>
                        <a:t>IPv4 Subnet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192.168.101.0/24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solidFill>
                            <a:srgbClr val="0070C0"/>
                          </a:solidFill>
                        </a:rPr>
                        <a:t>192.168.102.0/24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383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/>
                        <a:t>Virtual Gateway IPv4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solidFill>
                            <a:srgbClr val="0070C0"/>
                          </a:solidFill>
                        </a:rPr>
                        <a:t>192.168.101.1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427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/>
                        <a:t>Create Connectivity Templates for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/>
                        <a:t>Untagged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/>
                        <a:t>Untagged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844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/>
                        <a:t>Assign To Rack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server_rack_dc_a_001_leaf_pair1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server_rack_dc_a_001_leaf_pair1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811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938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Create Virtual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59415A-7D20-5D3B-7BAB-12EDCD358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132" y="1337874"/>
            <a:ext cx="5200144" cy="323640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977CD6A-16A1-0E19-4720-23448C635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203715"/>
            <a:ext cx="3539767" cy="35047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Go go </a:t>
            </a:r>
            <a:r>
              <a:rPr lang="en-US" sz="1000" b="1" dirty="0"/>
              <a:t>Blueprints &gt; DC-A &gt; Staged &gt; Virtual &gt; Virtual Networks</a:t>
            </a:r>
            <a:r>
              <a:rPr lang="en-US" sz="1000" dirty="0"/>
              <a:t> and create below two virtual networks</a:t>
            </a:r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F009F617-E14D-51F4-9FEB-E5BFAAA52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696583"/>
              </p:ext>
            </p:extLst>
          </p:nvPr>
        </p:nvGraphicFramePr>
        <p:xfrm>
          <a:off x="546596" y="1772740"/>
          <a:ext cx="3130382" cy="23012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116507">
                  <a:extLst>
                    <a:ext uri="{9D8B030D-6E8A-4147-A177-3AD203B41FA5}">
                      <a16:colId xmlns:a16="http://schemas.microsoft.com/office/drawing/2014/main" val="578006021"/>
                    </a:ext>
                  </a:extLst>
                </a:gridCol>
                <a:gridCol w="1006454">
                  <a:extLst>
                    <a:ext uri="{9D8B030D-6E8A-4147-A177-3AD203B41FA5}">
                      <a16:colId xmlns:a16="http://schemas.microsoft.com/office/drawing/2014/main" val="264078699"/>
                    </a:ext>
                  </a:extLst>
                </a:gridCol>
                <a:gridCol w="1007421">
                  <a:extLst>
                    <a:ext uri="{9D8B030D-6E8A-4147-A177-3AD203B41FA5}">
                      <a16:colId xmlns:a16="http://schemas.microsoft.com/office/drawing/2014/main" val="21365500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70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/>
                        <a:t>VXLAN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/>
                        <a:t>VXLAN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447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vn101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vn102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386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/>
                        <a:t>Routing Zone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solidFill>
                            <a:srgbClr val="0070C0"/>
                          </a:solidFill>
                        </a:rPr>
                        <a:t>Tenant-1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Tenant-1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043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/>
                        <a:t>VNI(s)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solidFill>
                            <a:srgbClr val="0070C0"/>
                          </a:solidFill>
                        </a:rPr>
                        <a:t>10101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10102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861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 dirty="0"/>
                        <a:t>Reserve Across Blueprint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723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/>
                        <a:t>VLAN ID (on </a:t>
                      </a:r>
                      <a:r>
                        <a:rPr lang="en-US" sz="700" err="1"/>
                        <a:t>leafs</a:t>
                      </a:r>
                      <a:r>
                        <a:rPr lang="en-US" sz="7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702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/>
                        <a:t>IPv4 Subnet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192.168.101.0/24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solidFill>
                            <a:srgbClr val="0070C0"/>
                          </a:solidFill>
                        </a:rPr>
                        <a:t>192.168.102.0/24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383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/>
                        <a:t>Virtual Gateway IPv4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solidFill>
                            <a:srgbClr val="0070C0"/>
                          </a:solidFill>
                        </a:rPr>
                        <a:t>192.168.101.1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427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/>
                        <a:t>Create Connectivity Templates for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/>
                        <a:t>Untagged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/>
                        <a:t>Untagged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844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/>
                        <a:t>Assign To Rack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server_rack_dc_a_001_leaf_pair1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server_rack_dc_a_001_leaf_pair1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811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170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Create Virtual Networks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280E674-EBC3-6F4E-838B-8FEB7B8A7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5047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Repeat the previous steps to create </a:t>
            </a:r>
            <a:r>
              <a:rPr lang="en-US" sz="1000" b="1" dirty="0"/>
              <a:t>vn101</a:t>
            </a:r>
            <a:r>
              <a:rPr lang="en-US" sz="1000" dirty="0"/>
              <a:t> and </a:t>
            </a:r>
            <a:r>
              <a:rPr lang="en-US" sz="1000" b="1" dirty="0"/>
              <a:t>vn103</a:t>
            </a:r>
            <a:r>
              <a:rPr lang="en-US" sz="1000" dirty="0"/>
              <a:t> in </a:t>
            </a:r>
            <a:r>
              <a:rPr lang="en-US" sz="1000" b="1" dirty="0"/>
              <a:t>DC-B</a:t>
            </a: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lang="en-US" sz="1000" dirty="0"/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CAFD7536-A64B-DF4E-952C-5D16F8998B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191445"/>
              </p:ext>
            </p:extLst>
          </p:nvPr>
        </p:nvGraphicFramePr>
        <p:xfrm>
          <a:off x="546596" y="1757067"/>
          <a:ext cx="3130382" cy="23012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116507">
                  <a:extLst>
                    <a:ext uri="{9D8B030D-6E8A-4147-A177-3AD203B41FA5}">
                      <a16:colId xmlns:a16="http://schemas.microsoft.com/office/drawing/2014/main" val="578006021"/>
                    </a:ext>
                  </a:extLst>
                </a:gridCol>
                <a:gridCol w="1006454">
                  <a:extLst>
                    <a:ext uri="{9D8B030D-6E8A-4147-A177-3AD203B41FA5}">
                      <a16:colId xmlns:a16="http://schemas.microsoft.com/office/drawing/2014/main" val="264078699"/>
                    </a:ext>
                  </a:extLst>
                </a:gridCol>
                <a:gridCol w="1007421">
                  <a:extLst>
                    <a:ext uri="{9D8B030D-6E8A-4147-A177-3AD203B41FA5}">
                      <a16:colId xmlns:a16="http://schemas.microsoft.com/office/drawing/2014/main" val="21365500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7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/>
                        <a:t>VXLAN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/>
                        <a:t>VXLAN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447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vn101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solidFill>
                            <a:srgbClr val="0070C0"/>
                          </a:solidFill>
                        </a:rPr>
                        <a:t>vn103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386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/>
                        <a:t>Routing Zone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Tenant-1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solidFill>
                            <a:srgbClr val="0070C0"/>
                          </a:solidFill>
                        </a:rPr>
                        <a:t>Tenant-1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043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/>
                        <a:t>VNI(s)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solidFill>
                            <a:srgbClr val="0070C0"/>
                          </a:solidFill>
                        </a:rPr>
                        <a:t>10101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10103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861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Reserve Across Blueprint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723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/>
                        <a:t>VLAN ID (on </a:t>
                      </a:r>
                      <a:r>
                        <a:rPr lang="en-US" sz="700" err="1"/>
                        <a:t>leafs</a:t>
                      </a:r>
                      <a:r>
                        <a:rPr lang="en-US" sz="7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solidFill>
                            <a:srgbClr val="0070C0"/>
                          </a:solidFill>
                        </a:rPr>
                        <a:t>103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702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/>
                        <a:t>IPv4 Subnet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solidFill>
                            <a:srgbClr val="0070C0"/>
                          </a:solidFill>
                        </a:rPr>
                        <a:t>192.168.101.0/24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solidFill>
                            <a:srgbClr val="0070C0"/>
                          </a:solidFill>
                        </a:rPr>
                        <a:t>192.168.103.0/24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383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/>
                        <a:t>Virtual Gateway IPv4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>
                          <a:solidFill>
                            <a:srgbClr val="0070C0"/>
                          </a:solidFill>
                        </a:rPr>
                        <a:t>192.168.101.1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240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Create Connectivity Templates for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/>
                        <a:t>Untagged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/>
                        <a:t>Untagged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650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/>
                        <a:t>Assign To Rack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server_rack_dc_b_001_leaf_pair1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server_rack_dc_b_001_leaf_pair1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81183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F5BD54B-E4A5-D2B8-E6B3-4AD41B6A3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075" y="1536981"/>
            <a:ext cx="5078290" cy="316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3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Add Routing Zone Loopback Pool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14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725B5C7-1F0E-1145-BAD0-D97265CF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5047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Go to </a:t>
            </a:r>
            <a:r>
              <a:rPr lang="en-US" sz="1000" b="1" dirty="0"/>
              <a:t>Blueprints &gt; DC-A &gt; Staged &gt; Virtual &gt; Routing Zones</a:t>
            </a:r>
            <a:r>
              <a:rPr lang="en-US" sz="1000" dirty="0"/>
              <a:t>, click the “Leaf Loopback Ips” option, and click the “Edit” button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Add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DC-A Loopback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to the Tenant-1 Routing Zone pool assignment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Repeat the process for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DC-B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adding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DC-B Loopback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to Tenant-1 Routing Zone pool assignment</a:t>
            </a: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Commit the Blueprint for both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DC-A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DC-B</a:t>
            </a:r>
            <a:endParaRPr lang="en-US" sz="1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DA2426-B68F-15F9-EA99-D5DE8645E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861" y="1396725"/>
            <a:ext cx="5076212" cy="316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13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Add Routing Zone Loopback Pool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15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725B5C7-1F0E-1145-BAD0-D97265CF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5047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Blueprints &gt; DC-A &gt; Staged &gt; Virtual &gt; Routing Zones, click the “Leaf Loopback Ips” option, and click the “Edit” button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Add </a:t>
            </a:r>
            <a:r>
              <a:rPr lang="en-US" sz="1000" b="1" dirty="0"/>
              <a:t>DC-A Loopback</a:t>
            </a:r>
            <a:r>
              <a:rPr lang="en-US" sz="1000" dirty="0"/>
              <a:t> to the Tenant-1 Routing Zone pool assignment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Repeat the process for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DC-B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adding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DC-B Loopback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to Tenant-1 Routing Zone pool assignment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Commit the Blueprint for both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DC-A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DC-B</a:t>
            </a:r>
            <a:endParaRPr lang="en-US" sz="1000" b="1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F781DD-59ED-5E89-CC16-BC3E1B25B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581" y="1796374"/>
            <a:ext cx="4959473" cy="214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51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Add Routing Zone Loopback Pool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16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725B5C7-1F0E-1145-BAD0-D97265CF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5047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Blueprints &gt; DC-A &gt; Staged &gt; Virtual &gt; Routing Zones, click the “Leaf Loopback Ips” option, and click the “Edit” button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Add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DC-A Loopback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to the Tenant-1 Routing Zone pool assignment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Repeat the process for </a:t>
            </a:r>
            <a:r>
              <a:rPr lang="en-US" sz="1000" b="1" dirty="0"/>
              <a:t>DC-B</a:t>
            </a:r>
            <a:r>
              <a:rPr lang="en-US" sz="1000" dirty="0"/>
              <a:t>, adding </a:t>
            </a:r>
            <a:r>
              <a:rPr lang="en-US" sz="1000" b="1" dirty="0"/>
              <a:t>DC-B Loopback </a:t>
            </a:r>
            <a:r>
              <a:rPr lang="en-US" sz="1000" dirty="0"/>
              <a:t>to Tenant-1 Routing Zone pool assignment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Commit the Blueprint for both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DC-A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DC-B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692771-8C06-F5E0-DF5D-64C9188D0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584" y="1363490"/>
            <a:ext cx="4748083" cy="304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46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Add Routing Zone Loopback Pool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17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725B5C7-1F0E-1145-BAD0-D97265CF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5047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Blueprints &gt; DC-A &gt; Staged &gt; Virtual &gt; Routing Zones, click the “Leaf Loopback Ips” option, and click the “Edit” button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Add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DC-A Loopback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to the Tenant-1 Routing Zone pool assignment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Repeat the process for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DC-B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adding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DC-B Loopback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to Tenant-1 Routing Zone pool assignment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Commit the Blueprint for both </a:t>
            </a:r>
            <a:r>
              <a:rPr lang="en-US" sz="1000" b="1" dirty="0"/>
              <a:t>DC-A </a:t>
            </a:r>
            <a:r>
              <a:rPr lang="en-US" sz="1000" dirty="0"/>
              <a:t>and </a:t>
            </a:r>
            <a:r>
              <a:rPr lang="en-US" sz="1000" b="1" dirty="0"/>
              <a:t>DC-B</a:t>
            </a: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75E4CB-E718-7B65-302B-F9ADF12C8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861" y="1374263"/>
            <a:ext cx="5062480" cy="31498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E8668F-CE82-3B55-63BD-79F3B3004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930" y="3462914"/>
            <a:ext cx="1664353" cy="123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15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73D9F6-1EC1-0C4B-BE54-89566BA46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18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C21E7-1FD2-8346-AC1B-C0EF24970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52" y="1129192"/>
            <a:ext cx="6338957" cy="103462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/>
              <a:t>When creating a Virtual Network, an untagged connectivity template is automatically created by </a:t>
            </a:r>
            <a:r>
              <a:rPr lang="en-US" sz="1200" dirty="0" err="1"/>
              <a:t>Apstra</a:t>
            </a:r>
            <a:r>
              <a:rPr lang="en-US" sz="1200" dirty="0"/>
              <a:t>. Connectivity templates are where you map Virtual Networks to node interfaces that connect to Generic Systems.  The auto-generated untagged connectivity templates for our Virtual Networks will be used to assign the respective untagged VLANs to switch ports.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/>
              <a:t>The below diagram illustrates the topology of the data centers after this section.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9D6BACB-2FF7-0440-91FC-83A7921C711F}"/>
              </a:ext>
            </a:extLst>
          </p:cNvPr>
          <p:cNvSpPr txBox="1">
            <a:spLocks/>
          </p:cNvSpPr>
          <p:nvPr/>
        </p:nvSpPr>
        <p:spPr>
          <a:xfrm>
            <a:off x="295599" y="536264"/>
            <a:ext cx="6338957" cy="42896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accent1"/>
                </a:solidFill>
                <a:latin typeface="+mn-lt"/>
                <a:ea typeface="Lato Light" panose="020F0302020204030203" pitchFamily="34" charset="0"/>
                <a:cs typeface="Lato Light" panose="020F0302020204030203" pitchFamily="34" charset="0"/>
              </a:defRPr>
            </a:lvl1pPr>
          </a:lstStyle>
          <a:p>
            <a:r>
              <a:rPr lang="en-US" sz="2400" cap="none" dirty="0"/>
              <a:t>Assign Virtual Network to Switchports/LAGs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A7216B3-093F-FCBF-F535-65CD1BFD4E68}"/>
              </a:ext>
            </a:extLst>
          </p:cNvPr>
          <p:cNvSpPr/>
          <p:nvPr/>
        </p:nvSpPr>
        <p:spPr>
          <a:xfrm>
            <a:off x="168834" y="2195570"/>
            <a:ext cx="3704807" cy="2815946"/>
          </a:xfrm>
          <a:prstGeom prst="roundRect">
            <a:avLst>
              <a:gd name="adj" fmla="val 5912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3088DD-3757-6DC4-4F51-65841B5C6C53}"/>
              </a:ext>
            </a:extLst>
          </p:cNvPr>
          <p:cNvSpPr txBox="1"/>
          <p:nvPr/>
        </p:nvSpPr>
        <p:spPr>
          <a:xfrm>
            <a:off x="230432" y="2231996"/>
            <a:ext cx="1143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DC-A Blueprint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4AD76A-DCC6-C7A5-AB8A-F3A3135B86EE}"/>
              </a:ext>
            </a:extLst>
          </p:cNvPr>
          <p:cNvCxnSpPr>
            <a:cxnSpLocks/>
            <a:stCxn id="59" idx="3"/>
          </p:cNvCxnSpPr>
          <p:nvPr/>
        </p:nvCxnSpPr>
        <p:spPr>
          <a:xfrm>
            <a:off x="1743403" y="2905862"/>
            <a:ext cx="0" cy="55296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CF8112-988C-543A-CBE5-F905012912A4}"/>
              </a:ext>
            </a:extLst>
          </p:cNvPr>
          <p:cNvCxnSpPr>
            <a:cxnSpLocks/>
          </p:cNvCxnSpPr>
          <p:nvPr/>
        </p:nvCxnSpPr>
        <p:spPr>
          <a:xfrm>
            <a:off x="592281" y="3460989"/>
            <a:ext cx="29329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3D6F203-EA96-25EB-A439-16A5E07425B5}"/>
              </a:ext>
            </a:extLst>
          </p:cNvPr>
          <p:cNvCxnSpPr>
            <a:cxnSpLocks/>
            <a:stCxn id="59" idx="5"/>
          </p:cNvCxnSpPr>
          <p:nvPr/>
        </p:nvCxnSpPr>
        <p:spPr>
          <a:xfrm>
            <a:off x="2443680" y="2905862"/>
            <a:ext cx="0" cy="8042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4DC0B34-C1E7-CE6C-9E57-575C771DEB36}"/>
              </a:ext>
            </a:extLst>
          </p:cNvPr>
          <p:cNvCxnSpPr>
            <a:cxnSpLocks/>
          </p:cNvCxnSpPr>
          <p:nvPr/>
        </p:nvCxnSpPr>
        <p:spPr>
          <a:xfrm>
            <a:off x="1373694" y="3720405"/>
            <a:ext cx="24195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2B6EF1C-0261-D744-35F3-D1DDB6D23D3E}"/>
              </a:ext>
            </a:extLst>
          </p:cNvPr>
          <p:cNvSpPr txBox="1"/>
          <p:nvPr/>
        </p:nvSpPr>
        <p:spPr>
          <a:xfrm>
            <a:off x="5176893" y="3209710"/>
            <a:ext cx="853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>
                <a:solidFill>
                  <a:srgbClr val="C00000"/>
                </a:solidFill>
              </a:rPr>
              <a:t>vn101</a:t>
            </a:r>
            <a:br>
              <a:rPr lang="en-US" sz="600" dirty="0">
                <a:solidFill>
                  <a:srgbClr val="C00000"/>
                </a:solidFill>
              </a:rPr>
            </a:br>
            <a:r>
              <a:rPr lang="en-US" sz="600" dirty="0">
                <a:solidFill>
                  <a:srgbClr val="C00000"/>
                </a:solidFill>
              </a:rPr>
              <a:t>(192.168.101.0/24)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9E202B-395B-3281-FA3D-B4861FE129AB}"/>
              </a:ext>
            </a:extLst>
          </p:cNvPr>
          <p:cNvSpPr txBox="1"/>
          <p:nvPr/>
        </p:nvSpPr>
        <p:spPr>
          <a:xfrm>
            <a:off x="1274573" y="3460989"/>
            <a:ext cx="853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>
                <a:solidFill>
                  <a:srgbClr val="0070C0"/>
                </a:solidFill>
              </a:rPr>
              <a:t>vn102</a:t>
            </a:r>
            <a:br>
              <a:rPr lang="en-US" sz="600" dirty="0">
                <a:solidFill>
                  <a:srgbClr val="0070C0"/>
                </a:solidFill>
              </a:rPr>
            </a:br>
            <a:r>
              <a:rPr lang="en-US" sz="600" dirty="0">
                <a:solidFill>
                  <a:srgbClr val="0070C0"/>
                </a:solidFill>
              </a:rPr>
              <a:t>(192.168.102.0/24)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61C0034-D9C0-50AF-EA74-0525A4D8F5D2}"/>
              </a:ext>
            </a:extLst>
          </p:cNvPr>
          <p:cNvSpPr/>
          <p:nvPr/>
        </p:nvSpPr>
        <p:spPr>
          <a:xfrm>
            <a:off x="2931772" y="4013312"/>
            <a:ext cx="644376" cy="2332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A-bms-3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137908C-E281-F7AA-6979-EA3385BC8CFB}"/>
              </a:ext>
            </a:extLst>
          </p:cNvPr>
          <p:cNvCxnSpPr>
            <a:stCxn id="30" idx="0"/>
          </p:cNvCxnSpPr>
          <p:nvPr/>
        </p:nvCxnSpPr>
        <p:spPr>
          <a:xfrm flipV="1">
            <a:off x="3253960" y="3460989"/>
            <a:ext cx="0" cy="55232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0AFD98-616B-D264-16B7-48DB6B46FBB6}"/>
              </a:ext>
            </a:extLst>
          </p:cNvPr>
          <p:cNvCxnSpPr>
            <a:cxnSpLocks/>
          </p:cNvCxnSpPr>
          <p:nvPr/>
        </p:nvCxnSpPr>
        <p:spPr>
          <a:xfrm flipV="1">
            <a:off x="2189815" y="3730686"/>
            <a:ext cx="0" cy="29290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67F1154-D94A-E2EC-1526-2BC199823730}"/>
              </a:ext>
            </a:extLst>
          </p:cNvPr>
          <p:cNvSpPr txBox="1"/>
          <p:nvPr/>
        </p:nvSpPr>
        <p:spPr>
          <a:xfrm>
            <a:off x="2718814" y="3734344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C00000"/>
                </a:solidFill>
              </a:rPr>
              <a:t>To A-leaf1</a:t>
            </a:r>
          </a:p>
          <a:p>
            <a:pPr algn="ctr"/>
            <a:r>
              <a:rPr lang="en-US" sz="700" dirty="0">
                <a:solidFill>
                  <a:srgbClr val="C00000"/>
                </a:solidFill>
              </a:rPr>
              <a:t>ge-0/0/9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77CABB-6065-28E1-15C4-AE400EB3A87D}"/>
              </a:ext>
            </a:extLst>
          </p:cNvPr>
          <p:cNvSpPr txBox="1"/>
          <p:nvPr/>
        </p:nvSpPr>
        <p:spPr>
          <a:xfrm>
            <a:off x="2198105" y="3734344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0070C0"/>
                </a:solidFill>
              </a:rPr>
              <a:t>To A-leaf2</a:t>
            </a:r>
          </a:p>
          <a:p>
            <a:pPr algn="ctr"/>
            <a:r>
              <a:rPr lang="en-US" sz="700" dirty="0">
                <a:solidFill>
                  <a:srgbClr val="0070C0"/>
                </a:solidFill>
              </a:rPr>
              <a:t>ge-0/0/8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9AC1DBB-0B2D-C847-85B1-4853AD966447}"/>
              </a:ext>
            </a:extLst>
          </p:cNvPr>
          <p:cNvCxnSpPr/>
          <p:nvPr/>
        </p:nvCxnSpPr>
        <p:spPr>
          <a:xfrm flipV="1">
            <a:off x="795770" y="3460989"/>
            <a:ext cx="0" cy="55232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7B44864-D87F-4E3E-02C0-40BF7C9B982B}"/>
              </a:ext>
            </a:extLst>
          </p:cNvPr>
          <p:cNvCxnSpPr/>
          <p:nvPr/>
        </p:nvCxnSpPr>
        <p:spPr>
          <a:xfrm flipV="1">
            <a:off x="894891" y="3476006"/>
            <a:ext cx="0" cy="55232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FBC1590E-E561-9431-477D-83C4032423E4}"/>
              </a:ext>
            </a:extLst>
          </p:cNvPr>
          <p:cNvSpPr txBox="1"/>
          <p:nvPr/>
        </p:nvSpPr>
        <p:spPr>
          <a:xfrm>
            <a:off x="195234" y="3734344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C00000"/>
                </a:solidFill>
              </a:rPr>
              <a:t>To A-leaf1</a:t>
            </a:r>
          </a:p>
          <a:p>
            <a:pPr algn="ctr"/>
            <a:r>
              <a:rPr lang="en-US" sz="700" dirty="0">
                <a:solidFill>
                  <a:srgbClr val="C00000"/>
                </a:solidFill>
              </a:rPr>
              <a:t>ge-0/0/7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3E18245-C5B0-E5E3-33D4-E6A833BB1783}"/>
              </a:ext>
            </a:extLst>
          </p:cNvPr>
          <p:cNvSpPr txBox="1"/>
          <p:nvPr/>
        </p:nvSpPr>
        <p:spPr>
          <a:xfrm>
            <a:off x="876210" y="3734344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C00000"/>
                </a:solidFill>
              </a:rPr>
              <a:t>To A-leaf2</a:t>
            </a:r>
          </a:p>
          <a:p>
            <a:pPr algn="ctr"/>
            <a:r>
              <a:rPr lang="en-US" sz="700" dirty="0">
                <a:solidFill>
                  <a:srgbClr val="C00000"/>
                </a:solidFill>
              </a:rPr>
              <a:t>ge-0/0/7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634D419-F3C7-6F8F-FB31-09C186D2040F}"/>
              </a:ext>
            </a:extLst>
          </p:cNvPr>
          <p:cNvSpPr/>
          <p:nvPr/>
        </p:nvSpPr>
        <p:spPr>
          <a:xfrm>
            <a:off x="727392" y="3862732"/>
            <a:ext cx="237623" cy="857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167210E-36DC-4B63-B615-492317C785C1}"/>
              </a:ext>
            </a:extLst>
          </p:cNvPr>
          <p:cNvSpPr txBox="1"/>
          <p:nvPr/>
        </p:nvSpPr>
        <p:spPr>
          <a:xfrm>
            <a:off x="1484912" y="3740135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0070C0"/>
                </a:solidFill>
              </a:rPr>
              <a:t>To A-leaf1</a:t>
            </a:r>
          </a:p>
          <a:p>
            <a:pPr algn="ctr"/>
            <a:r>
              <a:rPr lang="en-US" sz="700" dirty="0">
                <a:solidFill>
                  <a:srgbClr val="0070C0"/>
                </a:solidFill>
              </a:rPr>
              <a:t>ge-0/0/8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71FABB2-CF20-9F2B-80F6-D9C8AC73CB08}"/>
              </a:ext>
            </a:extLst>
          </p:cNvPr>
          <p:cNvCxnSpPr>
            <a:cxnSpLocks/>
          </p:cNvCxnSpPr>
          <p:nvPr/>
        </p:nvCxnSpPr>
        <p:spPr>
          <a:xfrm flipV="1">
            <a:off x="2112095" y="3720404"/>
            <a:ext cx="0" cy="29290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E25068D4-0FBB-907C-742E-79515C026BCB}"/>
              </a:ext>
            </a:extLst>
          </p:cNvPr>
          <p:cNvSpPr/>
          <p:nvPr/>
        </p:nvSpPr>
        <p:spPr>
          <a:xfrm>
            <a:off x="2026414" y="3848762"/>
            <a:ext cx="237623" cy="8571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CD257EC-6BFC-EFE6-D05F-5126E288C808}"/>
              </a:ext>
            </a:extLst>
          </p:cNvPr>
          <p:cNvSpPr txBox="1"/>
          <p:nvPr/>
        </p:nvSpPr>
        <p:spPr>
          <a:xfrm>
            <a:off x="693635" y="3279669"/>
            <a:ext cx="3289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C00000"/>
                </a:solidFill>
              </a:rPr>
              <a:t>ae1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DBF351-C26B-3A8E-4C94-658056D65F41}"/>
              </a:ext>
            </a:extLst>
          </p:cNvPr>
          <p:cNvSpPr txBox="1"/>
          <p:nvPr/>
        </p:nvSpPr>
        <p:spPr>
          <a:xfrm>
            <a:off x="2000371" y="3548679"/>
            <a:ext cx="3289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0070C0"/>
                </a:solidFill>
              </a:rPr>
              <a:t>ae2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B491ABE-7AF8-A3D1-8C37-5FBEC048EA6C}"/>
              </a:ext>
            </a:extLst>
          </p:cNvPr>
          <p:cNvSpPr/>
          <p:nvPr/>
        </p:nvSpPr>
        <p:spPr>
          <a:xfrm>
            <a:off x="516541" y="4003750"/>
            <a:ext cx="644376" cy="2816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A-bms-1_bridge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5E9CCFC-9F19-1D2B-E64C-DFB0FCFED20C}"/>
              </a:ext>
            </a:extLst>
          </p:cNvPr>
          <p:cNvSpPr/>
          <p:nvPr/>
        </p:nvSpPr>
        <p:spPr>
          <a:xfrm>
            <a:off x="1867627" y="4003750"/>
            <a:ext cx="644376" cy="275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A-bms-2_bridge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83C9CC1-5204-22F5-4AFC-559267C59631}"/>
              </a:ext>
            </a:extLst>
          </p:cNvPr>
          <p:cNvSpPr txBox="1"/>
          <p:nvPr/>
        </p:nvSpPr>
        <p:spPr>
          <a:xfrm>
            <a:off x="824244" y="4235171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vSRX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2E3576B-6362-33B4-EF40-8ACF85057449}"/>
              </a:ext>
            </a:extLst>
          </p:cNvPr>
          <p:cNvSpPr/>
          <p:nvPr/>
        </p:nvSpPr>
        <p:spPr>
          <a:xfrm>
            <a:off x="1598371" y="2275456"/>
            <a:ext cx="990341" cy="7385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Tenant-1 Routing Zone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8082BDBB-4473-2266-C519-473CD0C0E4A1}"/>
              </a:ext>
            </a:extLst>
          </p:cNvPr>
          <p:cNvSpPr/>
          <p:nvPr/>
        </p:nvSpPr>
        <p:spPr>
          <a:xfrm>
            <a:off x="3992180" y="2211073"/>
            <a:ext cx="2745512" cy="2815946"/>
          </a:xfrm>
          <a:prstGeom prst="roundRect">
            <a:avLst>
              <a:gd name="adj" fmla="val 5912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80E79E3-7BEA-D6BD-0AFE-53F281D39AA0}"/>
              </a:ext>
            </a:extLst>
          </p:cNvPr>
          <p:cNvSpPr txBox="1"/>
          <p:nvPr/>
        </p:nvSpPr>
        <p:spPr>
          <a:xfrm>
            <a:off x="4053777" y="2247499"/>
            <a:ext cx="11384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DC-B Blueprint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A806D0A-AE57-F350-5F70-886299EDF1B2}"/>
              </a:ext>
            </a:extLst>
          </p:cNvPr>
          <p:cNvCxnSpPr>
            <a:cxnSpLocks/>
          </p:cNvCxnSpPr>
          <p:nvPr/>
        </p:nvCxnSpPr>
        <p:spPr>
          <a:xfrm>
            <a:off x="4175304" y="3456061"/>
            <a:ext cx="197171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7687C71-6735-80E9-8083-32B89269E758}"/>
              </a:ext>
            </a:extLst>
          </p:cNvPr>
          <p:cNvCxnSpPr>
            <a:cxnSpLocks/>
          </p:cNvCxnSpPr>
          <p:nvPr/>
        </p:nvCxnSpPr>
        <p:spPr>
          <a:xfrm>
            <a:off x="5246928" y="2568152"/>
            <a:ext cx="0" cy="88790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2AF8C9B-09FB-A905-9D3F-19B322CDEEB1}"/>
              </a:ext>
            </a:extLst>
          </p:cNvPr>
          <p:cNvCxnSpPr>
            <a:cxnSpLocks/>
          </p:cNvCxnSpPr>
          <p:nvPr/>
        </p:nvCxnSpPr>
        <p:spPr>
          <a:xfrm>
            <a:off x="5997659" y="2757649"/>
            <a:ext cx="0" cy="96100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6A8CFC2B-BB9C-BDD5-AD85-066826FEECCD}"/>
              </a:ext>
            </a:extLst>
          </p:cNvPr>
          <p:cNvSpPr/>
          <p:nvPr/>
        </p:nvSpPr>
        <p:spPr>
          <a:xfrm>
            <a:off x="5141322" y="2271069"/>
            <a:ext cx="990341" cy="7385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Tenant-1 Routing Zone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21FB39B-85BA-C785-610B-D989E65C7DC4}"/>
              </a:ext>
            </a:extLst>
          </p:cNvPr>
          <p:cNvCxnSpPr>
            <a:cxnSpLocks/>
          </p:cNvCxnSpPr>
          <p:nvPr/>
        </p:nvCxnSpPr>
        <p:spPr>
          <a:xfrm>
            <a:off x="4510758" y="3737150"/>
            <a:ext cx="196038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73F376F-2E50-4378-BE62-911BC2F7785C}"/>
              </a:ext>
            </a:extLst>
          </p:cNvPr>
          <p:cNvCxnSpPr/>
          <p:nvPr/>
        </p:nvCxnSpPr>
        <p:spPr>
          <a:xfrm flipV="1">
            <a:off x="4612893" y="3460989"/>
            <a:ext cx="0" cy="55232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5D70B03-1E9A-2356-5E8D-FBEB78006375}"/>
              </a:ext>
            </a:extLst>
          </p:cNvPr>
          <p:cNvCxnSpPr/>
          <p:nvPr/>
        </p:nvCxnSpPr>
        <p:spPr>
          <a:xfrm flipV="1">
            <a:off x="4712014" y="3476006"/>
            <a:ext cx="0" cy="55232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CD712C47-01E0-4B79-0274-8412FDDEE6E9}"/>
              </a:ext>
            </a:extLst>
          </p:cNvPr>
          <p:cNvSpPr txBox="1"/>
          <p:nvPr/>
        </p:nvSpPr>
        <p:spPr>
          <a:xfrm>
            <a:off x="4012357" y="3734344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C00000"/>
                </a:solidFill>
              </a:rPr>
              <a:t>To B-leaf1</a:t>
            </a:r>
          </a:p>
          <a:p>
            <a:pPr algn="ctr"/>
            <a:r>
              <a:rPr lang="en-US" sz="700" dirty="0">
                <a:solidFill>
                  <a:srgbClr val="C00000"/>
                </a:solidFill>
              </a:rPr>
              <a:t>ge-0/0/7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F57BD35-CB2E-73C7-0769-024471EF3D27}"/>
              </a:ext>
            </a:extLst>
          </p:cNvPr>
          <p:cNvSpPr txBox="1"/>
          <p:nvPr/>
        </p:nvSpPr>
        <p:spPr>
          <a:xfrm>
            <a:off x="4693333" y="3734344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C00000"/>
                </a:solidFill>
              </a:rPr>
              <a:t>To B-leaf2</a:t>
            </a:r>
          </a:p>
          <a:p>
            <a:pPr algn="ctr"/>
            <a:r>
              <a:rPr lang="en-US" sz="700" dirty="0">
                <a:solidFill>
                  <a:srgbClr val="C00000"/>
                </a:solidFill>
              </a:rPr>
              <a:t>ge-0/0/7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6F2EB74-CEC6-941A-19B7-C852C7056929}"/>
              </a:ext>
            </a:extLst>
          </p:cNvPr>
          <p:cNvSpPr/>
          <p:nvPr/>
        </p:nvSpPr>
        <p:spPr>
          <a:xfrm>
            <a:off x="4544515" y="3862732"/>
            <a:ext cx="237623" cy="857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299D898-71AD-EF66-54E9-C7A033987C5B}"/>
              </a:ext>
            </a:extLst>
          </p:cNvPr>
          <p:cNvSpPr txBox="1"/>
          <p:nvPr/>
        </p:nvSpPr>
        <p:spPr>
          <a:xfrm>
            <a:off x="4510758" y="3279669"/>
            <a:ext cx="3289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C00000"/>
                </a:solidFill>
              </a:rPr>
              <a:t>ae1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5CF97DE-AAA8-2569-A2FF-8DAAA259EB73}"/>
              </a:ext>
            </a:extLst>
          </p:cNvPr>
          <p:cNvSpPr/>
          <p:nvPr/>
        </p:nvSpPr>
        <p:spPr>
          <a:xfrm>
            <a:off x="4333664" y="4003750"/>
            <a:ext cx="644376" cy="2816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B-bms-1_bridge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508ED00-EA1D-1DF1-004B-59486869ACC1}"/>
              </a:ext>
            </a:extLst>
          </p:cNvPr>
          <p:cNvSpPr txBox="1"/>
          <p:nvPr/>
        </p:nvSpPr>
        <p:spPr>
          <a:xfrm>
            <a:off x="4641367" y="4235171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vSRX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0357DC6-4579-44D2-958F-8BCDCCA33A80}"/>
              </a:ext>
            </a:extLst>
          </p:cNvPr>
          <p:cNvCxnSpPr>
            <a:cxnSpLocks/>
          </p:cNvCxnSpPr>
          <p:nvPr/>
        </p:nvCxnSpPr>
        <p:spPr>
          <a:xfrm flipV="1">
            <a:off x="6057409" y="3748734"/>
            <a:ext cx="0" cy="248888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872B71E-8DE2-F5CB-B8AA-8B9ABB7F277A}"/>
              </a:ext>
            </a:extLst>
          </p:cNvPr>
          <p:cNvCxnSpPr>
            <a:cxnSpLocks/>
          </p:cNvCxnSpPr>
          <p:nvPr/>
        </p:nvCxnSpPr>
        <p:spPr>
          <a:xfrm flipV="1">
            <a:off x="6156530" y="3748734"/>
            <a:ext cx="0" cy="263905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DBE96EEB-CBE4-C805-25C7-B191E4C8F6BB}"/>
              </a:ext>
            </a:extLst>
          </p:cNvPr>
          <p:cNvSpPr txBox="1"/>
          <p:nvPr/>
        </p:nvSpPr>
        <p:spPr>
          <a:xfrm>
            <a:off x="5456873" y="3718654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030A0"/>
                </a:solidFill>
              </a:rPr>
              <a:t>To B-leaf1</a:t>
            </a:r>
          </a:p>
          <a:p>
            <a:pPr algn="ctr"/>
            <a:r>
              <a:rPr lang="en-US" sz="700" dirty="0">
                <a:solidFill>
                  <a:srgbClr val="7030A0"/>
                </a:solidFill>
              </a:rPr>
              <a:t>ge-0/0/8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66FDA22-35C2-749B-86DA-0FDDF6C84CB8}"/>
              </a:ext>
            </a:extLst>
          </p:cNvPr>
          <p:cNvSpPr txBox="1"/>
          <p:nvPr/>
        </p:nvSpPr>
        <p:spPr>
          <a:xfrm>
            <a:off x="6130759" y="3718654"/>
            <a:ext cx="606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7030A0"/>
                </a:solidFill>
              </a:rPr>
              <a:t>To B-leaf2</a:t>
            </a:r>
          </a:p>
          <a:p>
            <a:pPr algn="ctr"/>
            <a:r>
              <a:rPr lang="en-US" sz="700" dirty="0">
                <a:solidFill>
                  <a:srgbClr val="7030A0"/>
                </a:solidFill>
              </a:rPr>
              <a:t>ge-0/0/8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1F30AD84-7869-1E3A-8699-6CC837933B5D}"/>
              </a:ext>
            </a:extLst>
          </p:cNvPr>
          <p:cNvSpPr/>
          <p:nvPr/>
        </p:nvSpPr>
        <p:spPr>
          <a:xfrm>
            <a:off x="5989031" y="3847042"/>
            <a:ext cx="237623" cy="8571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3295934-969A-3047-33FE-65D5DF8937D4}"/>
              </a:ext>
            </a:extLst>
          </p:cNvPr>
          <p:cNvSpPr txBox="1"/>
          <p:nvPr/>
        </p:nvSpPr>
        <p:spPr>
          <a:xfrm>
            <a:off x="5955274" y="3564163"/>
            <a:ext cx="3289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030A0"/>
                </a:solidFill>
              </a:rPr>
              <a:t>ae2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C00E626-A865-65CF-CDE4-86621570170F}"/>
              </a:ext>
            </a:extLst>
          </p:cNvPr>
          <p:cNvSpPr/>
          <p:nvPr/>
        </p:nvSpPr>
        <p:spPr>
          <a:xfrm>
            <a:off x="5778180" y="3988060"/>
            <a:ext cx="644376" cy="28160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B-bms-2_bridge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348B6AA-6AAF-FB11-F442-E46E37E3B2DF}"/>
              </a:ext>
            </a:extLst>
          </p:cNvPr>
          <p:cNvSpPr txBox="1"/>
          <p:nvPr/>
        </p:nvSpPr>
        <p:spPr>
          <a:xfrm>
            <a:off x="6097437" y="4219481"/>
            <a:ext cx="42056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vSRX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7EFC6FB-5CD0-AEE8-E1EE-3A18F3D74530}"/>
              </a:ext>
            </a:extLst>
          </p:cNvPr>
          <p:cNvSpPr txBox="1"/>
          <p:nvPr/>
        </p:nvSpPr>
        <p:spPr>
          <a:xfrm>
            <a:off x="2671696" y="3207715"/>
            <a:ext cx="853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>
                <a:solidFill>
                  <a:srgbClr val="C00000"/>
                </a:solidFill>
              </a:rPr>
              <a:t>vn101</a:t>
            </a:r>
            <a:br>
              <a:rPr lang="en-US" sz="600" dirty="0">
                <a:solidFill>
                  <a:srgbClr val="C00000"/>
                </a:solidFill>
              </a:rPr>
            </a:br>
            <a:r>
              <a:rPr lang="en-US" sz="600" dirty="0">
                <a:solidFill>
                  <a:srgbClr val="C00000"/>
                </a:solidFill>
              </a:rPr>
              <a:t>(192.168.101.0/24)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3F1E82C-4E5E-8317-0CF8-12563EBC75BF}"/>
              </a:ext>
            </a:extLst>
          </p:cNvPr>
          <p:cNvSpPr txBox="1"/>
          <p:nvPr/>
        </p:nvSpPr>
        <p:spPr>
          <a:xfrm>
            <a:off x="4864096" y="3480270"/>
            <a:ext cx="853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>
                <a:solidFill>
                  <a:srgbClr val="7030A0"/>
                </a:solidFill>
              </a:rPr>
              <a:t>vn103</a:t>
            </a:r>
            <a:br>
              <a:rPr lang="en-US" sz="600" dirty="0">
                <a:solidFill>
                  <a:srgbClr val="7030A0"/>
                </a:solidFill>
              </a:rPr>
            </a:br>
            <a:r>
              <a:rPr lang="en-US" sz="600" dirty="0">
                <a:solidFill>
                  <a:srgbClr val="7030A0"/>
                </a:solidFill>
              </a:rPr>
              <a:t>(192.168.103.0/24)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6E0F404-8782-65DC-1DB2-80B2B485B151}"/>
              </a:ext>
            </a:extLst>
          </p:cNvPr>
          <p:cNvSpPr txBox="1"/>
          <p:nvPr/>
        </p:nvSpPr>
        <p:spPr>
          <a:xfrm>
            <a:off x="2187850" y="4231292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vSRX</a:t>
            </a:r>
          </a:p>
        </p:txBody>
      </p:sp>
    </p:spTree>
    <p:extLst>
      <p:ext uri="{BB962C8B-B14F-4D97-AF65-F5344CB8AC3E}">
        <p14:creationId xmlns:p14="http://schemas.microsoft.com/office/powerpoint/2010/main" val="3084953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Assign Virtual Network to Switchports/LAGs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E7B68-885B-2477-9647-E65C0C173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994" y="1371137"/>
            <a:ext cx="5084128" cy="316033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C9CAB4-7B4C-F07A-8D21-5BB0D9D73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6859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Go to </a:t>
            </a:r>
            <a:r>
              <a:rPr lang="en-US" sz="1000" b="1" dirty="0"/>
              <a:t>Blueprints &gt; DC-A &gt; Staged &gt; Connectivity Templates</a:t>
            </a:r>
            <a:r>
              <a:rPr lang="en-US" sz="1000" dirty="0"/>
              <a:t> and click the “Assign” button of the connectivity template you wish to assign 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Select the target interface using the table below: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Verify the status of both connectivity templates and click “Application Endpoints” to view the status</a:t>
            </a:r>
          </a:p>
          <a:p>
            <a:pPr marL="171450" indent="-1714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From the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Application Endpoints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page, you can view the assigned template for each switch ports</a:t>
            </a:r>
          </a:p>
          <a:p>
            <a:pPr marL="171450" indent="-1714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Update the cable map server links</a:t>
            </a:r>
          </a:p>
          <a:p>
            <a:pPr marL="515938" lvl="1">
              <a:lnSpc>
                <a:spcPct val="100000"/>
              </a:lnSpc>
              <a:spcBef>
                <a:spcPts val="400"/>
              </a:spcBef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Staged &gt; Physical &gt; Links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and click the “Edit” button</a:t>
            </a:r>
          </a:p>
          <a:p>
            <a:pPr marL="515938" lvl="1">
              <a:lnSpc>
                <a:spcPct val="100000"/>
              </a:lnSpc>
              <a:spcBef>
                <a:spcPts val="400"/>
              </a:spcBef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Update the links for the Generic Systems to match your lab topology</a:t>
            </a:r>
          </a:p>
          <a:p>
            <a:pPr marL="171450" indent="-1714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Commit the Blueprint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A25A00F-519B-8C05-E5CE-55D5FA1A6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884171"/>
              </p:ext>
            </p:extLst>
          </p:nvPr>
        </p:nvGraphicFramePr>
        <p:xfrm>
          <a:off x="480252" y="1943258"/>
          <a:ext cx="3345450" cy="1097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6741">
                  <a:extLst>
                    <a:ext uri="{9D8B030D-6E8A-4147-A177-3AD203B41FA5}">
                      <a16:colId xmlns:a16="http://schemas.microsoft.com/office/drawing/2014/main" val="2546224658"/>
                    </a:ext>
                  </a:extLst>
                </a:gridCol>
                <a:gridCol w="1959428">
                  <a:extLst>
                    <a:ext uri="{9D8B030D-6E8A-4147-A177-3AD203B41FA5}">
                      <a16:colId xmlns:a16="http://schemas.microsoft.com/office/drawing/2014/main" val="1907954002"/>
                    </a:ext>
                  </a:extLst>
                </a:gridCol>
                <a:gridCol w="889281">
                  <a:extLst>
                    <a:ext uri="{9D8B030D-6E8A-4147-A177-3AD203B41FA5}">
                      <a16:colId xmlns:a16="http://schemas.microsoft.com/office/drawing/2014/main" val="34838864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</a:rPr>
                        <a:t>VN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/>
                          </a:solidFill>
                        </a:rPr>
                        <a:t>Switch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/>
                          </a:solidFill>
                        </a:rPr>
                        <a:t>Interface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32662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vn101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server_rack_dc_a_001_leaf1 / server_rack_dc_a_001_leaf2 (Leaf-pair)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ae1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3093250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server_rack_dc_a_001_leaf1 (Leaf)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ge-0/0/4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9291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vn102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server_rack_dc_a_001_leaf1 / server_rack_dc_a_001_leaf2 (Leaf-pair)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ae2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8261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934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73D9F6-1EC1-0C4B-BE54-89566BA46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9D6BACB-2FF7-0440-91FC-83A7921C711F}"/>
              </a:ext>
            </a:extLst>
          </p:cNvPr>
          <p:cNvSpPr txBox="1">
            <a:spLocks/>
          </p:cNvSpPr>
          <p:nvPr/>
        </p:nvSpPr>
        <p:spPr>
          <a:xfrm>
            <a:off x="295599" y="536264"/>
            <a:ext cx="6338957" cy="42896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accent1"/>
                </a:solidFill>
                <a:latin typeface="+mn-lt"/>
                <a:ea typeface="Lato Light" panose="020F0302020204030203" pitchFamily="34" charset="0"/>
                <a:cs typeface="Lato Light" panose="020F0302020204030203" pitchFamily="34" charset="0"/>
              </a:defRPr>
            </a:lvl1pPr>
          </a:lstStyle>
          <a:p>
            <a:r>
              <a:rPr lang="en-US" sz="2400" cap="none"/>
              <a:t>Agenda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9ACD726-D9B7-0644-A9CB-06645702161B}"/>
              </a:ext>
            </a:extLst>
          </p:cNvPr>
          <p:cNvSpPr/>
          <p:nvPr/>
        </p:nvSpPr>
        <p:spPr>
          <a:xfrm>
            <a:off x="295599" y="1438197"/>
            <a:ext cx="2999293" cy="1598601"/>
          </a:xfrm>
          <a:prstGeom prst="roundRect">
            <a:avLst>
              <a:gd name="adj" fmla="val 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50DD3A-697A-0D48-B3EA-6D664CED296F}"/>
              </a:ext>
            </a:extLst>
          </p:cNvPr>
          <p:cNvSpPr txBox="1"/>
          <p:nvPr/>
        </p:nvSpPr>
        <p:spPr>
          <a:xfrm>
            <a:off x="385121" y="1568083"/>
            <a:ext cx="2512226" cy="1546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Day-0 Fabric Onboarding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Virtual Device Profile Verification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Virtual Device Profile Cloning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Onboarding Virtual Nodes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Create ASN Pool and IP Pools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Create Logical Devices and Interface Maps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Create Rack Types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Create Templates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Create Blueprints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BA07812-E03A-D949-AA50-2E8FF644FD5E}"/>
              </a:ext>
            </a:extLst>
          </p:cNvPr>
          <p:cNvSpPr/>
          <p:nvPr/>
        </p:nvSpPr>
        <p:spPr>
          <a:xfrm>
            <a:off x="3635324" y="1438197"/>
            <a:ext cx="2999232" cy="1598601"/>
          </a:xfrm>
          <a:prstGeom prst="roundRect">
            <a:avLst>
              <a:gd name="adj" fmla="val 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823089-BCDD-3445-B9AD-1AA3D4BE7F63}"/>
              </a:ext>
            </a:extLst>
          </p:cNvPr>
          <p:cNvSpPr txBox="1"/>
          <p:nvPr/>
        </p:nvSpPr>
        <p:spPr>
          <a:xfrm>
            <a:off x="3724847" y="1568083"/>
            <a:ext cx="2300630" cy="1408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Day-1 Service Provisioning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Create Routing Zones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Create Virtual Networks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Assign Virtual Network to Switchports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Add Server Links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Data Center Interconnect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DCI Addendum: Direct Peering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Core/WAN Connectivity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Internet Connectivity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18ABDE3-7C15-C945-AB3B-1D5296237598}"/>
              </a:ext>
            </a:extLst>
          </p:cNvPr>
          <p:cNvSpPr/>
          <p:nvPr/>
        </p:nvSpPr>
        <p:spPr>
          <a:xfrm>
            <a:off x="295599" y="3170559"/>
            <a:ext cx="2999293" cy="1598601"/>
          </a:xfrm>
          <a:prstGeom prst="roundRect">
            <a:avLst>
              <a:gd name="adj" fmla="val 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E89489-6723-6741-B577-75621D7AB605}"/>
              </a:ext>
            </a:extLst>
          </p:cNvPr>
          <p:cNvSpPr txBox="1"/>
          <p:nvPr/>
        </p:nvSpPr>
        <p:spPr>
          <a:xfrm>
            <a:off x="385121" y="3300445"/>
            <a:ext cx="265011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Day-2 Operational Scenarios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Incorrect Cable Patch  (RCA, LLDP Link Discovery, Time Voyager)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Config Deviation Checking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Apply custom config through </a:t>
            </a:r>
            <a:r>
              <a:rPr lang="en-US" sz="900" dirty="0" err="1">
                <a:solidFill>
                  <a:schemeClr val="accent1">
                    <a:lumMod val="75000"/>
                  </a:schemeClr>
                </a:solidFill>
              </a:rPr>
              <a:t>Configlet</a:t>
            </a:r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View Telemetry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Hardware Replacement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36E0519-A675-0C4A-A171-63FB708B82F4}"/>
              </a:ext>
            </a:extLst>
          </p:cNvPr>
          <p:cNvSpPr/>
          <p:nvPr/>
        </p:nvSpPr>
        <p:spPr>
          <a:xfrm>
            <a:off x="3635324" y="3170559"/>
            <a:ext cx="2999232" cy="1598601"/>
          </a:xfrm>
          <a:prstGeom prst="roundRect">
            <a:avLst>
              <a:gd name="adj" fmla="val 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9E87DD-1AA9-3C48-9D7F-147DF0EC413F}"/>
              </a:ext>
            </a:extLst>
          </p:cNvPr>
          <p:cNvSpPr txBox="1"/>
          <p:nvPr/>
        </p:nvSpPr>
        <p:spPr>
          <a:xfrm>
            <a:off x="3724847" y="3300445"/>
            <a:ext cx="280174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Future Documentation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Firewall Service Chaining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Cluster with Service Block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Type-5 Route (fabric integrated) with MNHA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VLAN Stitching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chemeClr val="accent1">
                    <a:lumMod val="75000"/>
                  </a:schemeClr>
                </a:solidFill>
              </a:rPr>
              <a:t>vEvo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 Fabric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0F36424-A162-1859-8FC7-DDFC96776108}"/>
              </a:ext>
            </a:extLst>
          </p:cNvPr>
          <p:cNvSpPr/>
          <p:nvPr/>
        </p:nvSpPr>
        <p:spPr>
          <a:xfrm>
            <a:off x="1965430" y="1060555"/>
            <a:ext cx="2999293" cy="282313"/>
          </a:xfrm>
          <a:prstGeom prst="roundRect">
            <a:avLst>
              <a:gd name="adj" fmla="val 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Prepping your Lab</a:t>
            </a:r>
          </a:p>
        </p:txBody>
      </p:sp>
    </p:spTree>
    <p:extLst>
      <p:ext uri="{BB962C8B-B14F-4D97-AF65-F5344CB8AC3E}">
        <p14:creationId xmlns:p14="http://schemas.microsoft.com/office/powerpoint/2010/main" val="3433244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Assign Virtual Network to Switchports/LAGs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E77317-62E2-6BD3-B52D-0248E820F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859" y="1359070"/>
            <a:ext cx="5106078" cy="31817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3F1D21-2175-EE1A-1400-86E216C1DEAF}"/>
              </a:ext>
            </a:extLst>
          </p:cNvPr>
          <p:cNvSpPr txBox="1"/>
          <p:nvPr/>
        </p:nvSpPr>
        <p:spPr>
          <a:xfrm>
            <a:off x="4831859" y="4540806"/>
            <a:ext cx="3288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(example shows vn101 – repeat for vn102)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7AF2499-E489-D9A7-3298-5B9CB0D0A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6859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DC-A &gt; Staged &gt; Connectivity Templates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and click the “Assign” button of the connectivity template you wish to assign 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Select the target interface using the table below: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Verify the status of both connectivity templates and click “Application Endpoints” to view the status</a:t>
            </a:r>
          </a:p>
          <a:p>
            <a:pPr marL="171450" indent="-1714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From the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Application Endpoints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page, you can view the assigned template for each switch ports</a:t>
            </a:r>
          </a:p>
          <a:p>
            <a:pPr marL="171450" indent="-1714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Update the cable map server links</a:t>
            </a:r>
          </a:p>
          <a:p>
            <a:pPr marL="515938" lvl="1">
              <a:lnSpc>
                <a:spcPct val="100000"/>
              </a:lnSpc>
              <a:spcBef>
                <a:spcPts val="400"/>
              </a:spcBef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Staged &gt; Physical &gt; Links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and click the “Edit” button</a:t>
            </a:r>
          </a:p>
          <a:p>
            <a:pPr marL="515938" lvl="1">
              <a:lnSpc>
                <a:spcPct val="100000"/>
              </a:lnSpc>
              <a:spcBef>
                <a:spcPts val="400"/>
              </a:spcBef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Update the links for the Generic Systems to match your lab topology</a:t>
            </a:r>
          </a:p>
          <a:p>
            <a:pPr marL="171450" indent="-1714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Commit the Blueprint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1B0A379-F069-2B38-4ADB-B612F908F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011928"/>
              </p:ext>
            </p:extLst>
          </p:nvPr>
        </p:nvGraphicFramePr>
        <p:xfrm>
          <a:off x="480252" y="1943258"/>
          <a:ext cx="334545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741">
                  <a:extLst>
                    <a:ext uri="{9D8B030D-6E8A-4147-A177-3AD203B41FA5}">
                      <a16:colId xmlns:a16="http://schemas.microsoft.com/office/drawing/2014/main" val="2546224658"/>
                    </a:ext>
                  </a:extLst>
                </a:gridCol>
                <a:gridCol w="1959428">
                  <a:extLst>
                    <a:ext uri="{9D8B030D-6E8A-4147-A177-3AD203B41FA5}">
                      <a16:colId xmlns:a16="http://schemas.microsoft.com/office/drawing/2014/main" val="1907954002"/>
                    </a:ext>
                  </a:extLst>
                </a:gridCol>
                <a:gridCol w="889281">
                  <a:extLst>
                    <a:ext uri="{9D8B030D-6E8A-4147-A177-3AD203B41FA5}">
                      <a16:colId xmlns:a16="http://schemas.microsoft.com/office/drawing/2014/main" val="34838864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</a:rPr>
                        <a:t>VN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/>
                          </a:solidFill>
                        </a:rPr>
                        <a:t>Switch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/>
                          </a:solidFill>
                        </a:rPr>
                        <a:t>Interface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32662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vn101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server_rack_dc_a_001_leaf1 / server_rack_dc_a_001_leaf2 (Leaf-pair)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ae1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3093250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server_rack_dc_a_001_leaf1 (Leaf)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ge-0/0/4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9291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vn102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server_rack_dc_a_001_leaf1 / server_rack_dc_a_001_leaf2 (Leaf-pair)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ae2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8261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091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Assign Virtual Network to Switchports/LAGs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DC6391-2DFF-C80E-5555-B652173AA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057" y="1552470"/>
            <a:ext cx="5171274" cy="321934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F141085-9D7B-2BEF-F269-06562A31E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6859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DC-A &gt; Staged &gt; Connectivity Templates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and click the “Assign” button of the connectivity template you wish to assign 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Select the target interface using the table below: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Verify the status of both connectivity templates and click “Application Endpoints” to view the status</a:t>
            </a:r>
          </a:p>
          <a:p>
            <a:pPr marL="171450" indent="-1714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From the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Application Endpoints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page, you can view the assigned template for each switch ports</a:t>
            </a:r>
          </a:p>
          <a:p>
            <a:pPr marL="171450" indent="-1714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Update the cable map server links</a:t>
            </a:r>
          </a:p>
          <a:p>
            <a:pPr marL="515938" lvl="1">
              <a:lnSpc>
                <a:spcPct val="100000"/>
              </a:lnSpc>
              <a:spcBef>
                <a:spcPts val="400"/>
              </a:spcBef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Staged &gt; Physical &gt; Links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and click the “Edit” button</a:t>
            </a:r>
          </a:p>
          <a:p>
            <a:pPr marL="515938" lvl="1">
              <a:lnSpc>
                <a:spcPct val="100000"/>
              </a:lnSpc>
              <a:spcBef>
                <a:spcPts val="400"/>
              </a:spcBef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Update the links for the Generic Systems to match your lab topology</a:t>
            </a:r>
          </a:p>
          <a:p>
            <a:pPr marL="171450" indent="-1714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Commit the Blueprint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5903C20-276E-F641-0A8F-5F262C7BB1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212616"/>
              </p:ext>
            </p:extLst>
          </p:nvPr>
        </p:nvGraphicFramePr>
        <p:xfrm>
          <a:off x="480252" y="1943258"/>
          <a:ext cx="3345450" cy="1097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6741">
                  <a:extLst>
                    <a:ext uri="{9D8B030D-6E8A-4147-A177-3AD203B41FA5}">
                      <a16:colId xmlns:a16="http://schemas.microsoft.com/office/drawing/2014/main" val="2546224658"/>
                    </a:ext>
                  </a:extLst>
                </a:gridCol>
                <a:gridCol w="1959428">
                  <a:extLst>
                    <a:ext uri="{9D8B030D-6E8A-4147-A177-3AD203B41FA5}">
                      <a16:colId xmlns:a16="http://schemas.microsoft.com/office/drawing/2014/main" val="1907954002"/>
                    </a:ext>
                  </a:extLst>
                </a:gridCol>
                <a:gridCol w="889281">
                  <a:extLst>
                    <a:ext uri="{9D8B030D-6E8A-4147-A177-3AD203B41FA5}">
                      <a16:colId xmlns:a16="http://schemas.microsoft.com/office/drawing/2014/main" val="34838864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</a:rPr>
                        <a:t>VN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/>
                          </a:solidFill>
                        </a:rPr>
                        <a:t>Switch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/>
                          </a:solidFill>
                        </a:rPr>
                        <a:t>Interface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32662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vn101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server_rack_dc_a_001_leaf1 / server_rack_dc_a_001_leaf2 (Leaf-pair)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ae1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3093250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server_rack_dc_a_001_leaf1 (Leaf)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ge-0/0/4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9291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vn102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server_rack_dc_a_001_leaf1 / server_rack_dc_a_001_leaf2 (Leaf-pair)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ae2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8261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373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Assign Virtual Network to Switchports/LAGs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43439A-9E35-864C-8CDB-B6CD268D9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509" y="1197578"/>
            <a:ext cx="5109660" cy="318157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4F5A84-3E8C-3E93-0F06-76E9E6AEF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6859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DC-A &gt; Staged &gt; Connectivity Templates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and click the “Assign” button of the connectivity template you wish to assign 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Select the target interface using the table below: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Verify the status of both connectivity templates and click “Application Endpoints” to view the status</a:t>
            </a:r>
          </a:p>
          <a:p>
            <a:pPr marL="171450" indent="-1714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From the </a:t>
            </a:r>
            <a:r>
              <a:rPr lang="en-US" sz="1000" b="1" dirty="0"/>
              <a:t>Application Endpoints </a:t>
            </a:r>
            <a:r>
              <a:rPr lang="en-US" sz="1000" dirty="0"/>
              <a:t>page, you can view the assigned template for each switch ports</a:t>
            </a:r>
          </a:p>
          <a:p>
            <a:pPr marL="171450" indent="-1714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Update the cable map server links</a:t>
            </a:r>
          </a:p>
          <a:p>
            <a:pPr marL="515938" lvl="1">
              <a:lnSpc>
                <a:spcPct val="100000"/>
              </a:lnSpc>
              <a:spcBef>
                <a:spcPts val="400"/>
              </a:spcBef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Staged &gt; Physical &gt; Links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and click the “Edit” button</a:t>
            </a:r>
          </a:p>
          <a:p>
            <a:pPr marL="515938" lvl="1">
              <a:lnSpc>
                <a:spcPct val="100000"/>
              </a:lnSpc>
              <a:spcBef>
                <a:spcPts val="400"/>
              </a:spcBef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Update the links for the Generic Systems to match your lab topology</a:t>
            </a:r>
          </a:p>
          <a:p>
            <a:pPr marL="171450" indent="-1714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Commit the Blueprint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E8639BA-2312-ECC3-8629-A78020F92C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51481"/>
              </p:ext>
            </p:extLst>
          </p:nvPr>
        </p:nvGraphicFramePr>
        <p:xfrm>
          <a:off x="480252" y="1943258"/>
          <a:ext cx="3345450" cy="1097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6741">
                  <a:extLst>
                    <a:ext uri="{9D8B030D-6E8A-4147-A177-3AD203B41FA5}">
                      <a16:colId xmlns:a16="http://schemas.microsoft.com/office/drawing/2014/main" val="2546224658"/>
                    </a:ext>
                  </a:extLst>
                </a:gridCol>
                <a:gridCol w="1959428">
                  <a:extLst>
                    <a:ext uri="{9D8B030D-6E8A-4147-A177-3AD203B41FA5}">
                      <a16:colId xmlns:a16="http://schemas.microsoft.com/office/drawing/2014/main" val="1907954002"/>
                    </a:ext>
                  </a:extLst>
                </a:gridCol>
                <a:gridCol w="889281">
                  <a:extLst>
                    <a:ext uri="{9D8B030D-6E8A-4147-A177-3AD203B41FA5}">
                      <a16:colId xmlns:a16="http://schemas.microsoft.com/office/drawing/2014/main" val="34838864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</a:rPr>
                        <a:t>VN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/>
                          </a:solidFill>
                        </a:rPr>
                        <a:t>Switch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/>
                          </a:solidFill>
                        </a:rPr>
                        <a:t>Interface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32662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vn101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server_rack_dc_a_001_leaf1 / server_rack_dc_a_001_leaf2 (Leaf-pair)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ae1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3093250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server_rack_dc_a_001_leaf1 (Leaf)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ge-0/0/4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9291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vn102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server_rack_dc_a_001_leaf1 / server_rack_dc_a_001_leaf2 (Leaf-pair)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ae2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8261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019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Assign Virtual Network to Switchports/LAGs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23</a:t>
            </a:fld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19785F0-80F4-752F-19B8-80DCB2BF9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859" y="1300956"/>
            <a:ext cx="5132639" cy="319380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41D83F3-1D9E-9223-F4E0-DC6234656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6859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DC-A &gt; Staged &gt; Connectivity Templates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and click the “Assign” button of the connectivity template you wish to assign 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Select the target interface using the table below: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Verify the status of both connectivity templates and click “Application Endpoints” to view the status</a:t>
            </a:r>
          </a:p>
          <a:p>
            <a:pPr marL="171450" indent="-1714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From the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Application Endpoints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page, you can view the assigned template for each switch ports</a:t>
            </a:r>
          </a:p>
          <a:p>
            <a:pPr marL="171450" indent="-1714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Update the cable map server links</a:t>
            </a:r>
          </a:p>
          <a:p>
            <a:pPr marL="515938" lvl="1">
              <a:lnSpc>
                <a:spcPct val="100000"/>
              </a:lnSpc>
              <a:spcBef>
                <a:spcPts val="400"/>
              </a:spcBef>
            </a:pPr>
            <a:r>
              <a:rPr lang="en-US" sz="1000" dirty="0"/>
              <a:t>Go to </a:t>
            </a:r>
            <a:r>
              <a:rPr lang="en-US" sz="1000" b="1" dirty="0"/>
              <a:t>Staged &gt; Physical &gt; Links </a:t>
            </a:r>
            <a:r>
              <a:rPr lang="en-US" sz="1000" dirty="0"/>
              <a:t>and click the “Edit” button</a:t>
            </a:r>
          </a:p>
          <a:p>
            <a:pPr marL="515938" lvl="1">
              <a:lnSpc>
                <a:spcPct val="100000"/>
              </a:lnSpc>
              <a:spcBef>
                <a:spcPts val="400"/>
              </a:spcBef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Update the links for the Generic Systems to match your lab topology</a:t>
            </a:r>
          </a:p>
          <a:p>
            <a:pPr marL="171450" indent="-1714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Commit the Blueprint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69FB436-2E55-993D-E2C5-555BF626CF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51481"/>
              </p:ext>
            </p:extLst>
          </p:nvPr>
        </p:nvGraphicFramePr>
        <p:xfrm>
          <a:off x="480252" y="1943258"/>
          <a:ext cx="3345450" cy="1097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6741">
                  <a:extLst>
                    <a:ext uri="{9D8B030D-6E8A-4147-A177-3AD203B41FA5}">
                      <a16:colId xmlns:a16="http://schemas.microsoft.com/office/drawing/2014/main" val="2546224658"/>
                    </a:ext>
                  </a:extLst>
                </a:gridCol>
                <a:gridCol w="1959428">
                  <a:extLst>
                    <a:ext uri="{9D8B030D-6E8A-4147-A177-3AD203B41FA5}">
                      <a16:colId xmlns:a16="http://schemas.microsoft.com/office/drawing/2014/main" val="1907954002"/>
                    </a:ext>
                  </a:extLst>
                </a:gridCol>
                <a:gridCol w="889281">
                  <a:extLst>
                    <a:ext uri="{9D8B030D-6E8A-4147-A177-3AD203B41FA5}">
                      <a16:colId xmlns:a16="http://schemas.microsoft.com/office/drawing/2014/main" val="34838864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</a:rPr>
                        <a:t>VN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/>
                          </a:solidFill>
                        </a:rPr>
                        <a:t>Switch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/>
                          </a:solidFill>
                        </a:rPr>
                        <a:t>Interface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32662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vn101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server_rack_dc_a_001_leaf1 / server_rack_dc_a_001_leaf2 (Leaf-pair)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ae1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3093250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server_rack_dc_a_001_leaf1 (Leaf)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ge-0/0/4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9291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vn102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server_rack_dc_a_001_leaf1 / server_rack_dc_a_001_leaf2 (Leaf-pair)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ae2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8261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783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Assign Virtual Network</a:t>
            </a:r>
            <a:br>
              <a:rPr lang="en-US" cap="none" dirty="0"/>
            </a:br>
            <a:r>
              <a:rPr lang="en-US" cap="none" dirty="0"/>
              <a:t>to Switchports/LAGs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B86A1053-8389-BB1D-8EAC-175130961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424054"/>
              </p:ext>
            </p:extLst>
          </p:nvPr>
        </p:nvGraphicFramePr>
        <p:xfrm>
          <a:off x="4089169" y="888392"/>
          <a:ext cx="472775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271">
                  <a:extLst>
                    <a:ext uri="{9D8B030D-6E8A-4147-A177-3AD203B41FA5}">
                      <a16:colId xmlns:a16="http://schemas.microsoft.com/office/drawing/2014/main" val="1326540542"/>
                    </a:ext>
                  </a:extLst>
                </a:gridCol>
                <a:gridCol w="1441938">
                  <a:extLst>
                    <a:ext uri="{9D8B030D-6E8A-4147-A177-3AD203B41FA5}">
                      <a16:colId xmlns:a16="http://schemas.microsoft.com/office/drawing/2014/main" val="2546224658"/>
                    </a:ext>
                  </a:extLst>
                </a:gridCol>
                <a:gridCol w="628022">
                  <a:extLst>
                    <a:ext uri="{9D8B030D-6E8A-4147-A177-3AD203B41FA5}">
                      <a16:colId xmlns:a16="http://schemas.microsoft.com/office/drawing/2014/main" val="1907954002"/>
                    </a:ext>
                  </a:extLst>
                </a:gridCol>
                <a:gridCol w="1562519">
                  <a:extLst>
                    <a:ext uri="{9D8B030D-6E8A-4147-A177-3AD203B41FA5}">
                      <a16:colId xmlns:a16="http://schemas.microsoft.com/office/drawing/2014/main" val="34838864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800" b="0" dirty="0"/>
                        <a:t>Port Channel ID (ae)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/>
                        <a:t>Endpoint 1 (switch)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/>
                        <a:t>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/>
                        <a:t>Endpoint 2 (server)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326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/>
                        <a:t>server_rack_dc_a_001_leaf1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ge-0/0/7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/>
                        <a:t>server_rack_dc_a_001_sys001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093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/>
                        <a:t>server_rack_dc_a_001_leaf1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ge-0/0/8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/>
                        <a:t>server_rack_dc_a_001_sys002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261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/>
                        <a:t>server_rack_dc_a_001_leaf1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ge-0/0/9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/>
                        <a:t>server_rack_dc_a_001_sys003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948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/>
                        <a:t>server_rack_dc_a_001_leaf2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ge-0/0/7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/>
                        <a:t>server_rack_dc_a_001_sys001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860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/>
                        <a:t>server_rack_dc_a_001_leaf2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ge-0/0/8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/>
                        <a:t>server_rack_dc_a_001_sys002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98886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0512103-C018-9156-D9C9-3B348B855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859" y="2224827"/>
            <a:ext cx="5060368" cy="26232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6E117-D91A-9B72-9CED-0005ACBC4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6859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DC-A &gt; Staged &gt; Connectivity Templates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and click the “Assign” button of the connectivity template you wish to assign 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Select the target interface using the table below: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Verify the status of both connectivity templates and click “Application Endpoints” to view the status</a:t>
            </a:r>
          </a:p>
          <a:p>
            <a:pPr marL="171450" indent="-1714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From the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Application Endpoints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page, you can view the assigned template for each switch ports</a:t>
            </a:r>
          </a:p>
          <a:p>
            <a:pPr marL="171450" indent="-1714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Update the cable map server links</a:t>
            </a:r>
          </a:p>
          <a:p>
            <a:pPr marL="515938" lvl="1">
              <a:lnSpc>
                <a:spcPct val="100000"/>
              </a:lnSpc>
              <a:spcBef>
                <a:spcPts val="400"/>
              </a:spcBef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Staged &gt; Physical &gt; Links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and click the “Edit” button</a:t>
            </a:r>
          </a:p>
          <a:p>
            <a:pPr marL="515938" lvl="1">
              <a:lnSpc>
                <a:spcPct val="100000"/>
              </a:lnSpc>
              <a:spcBef>
                <a:spcPts val="400"/>
              </a:spcBef>
            </a:pPr>
            <a:r>
              <a:rPr lang="en-US" sz="1000" dirty="0"/>
              <a:t>Update the links for the Generic Systems to match your lab topology</a:t>
            </a:r>
          </a:p>
          <a:p>
            <a:pPr marL="171450" indent="-1714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Commit the Blueprint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A21B77A-7A1A-2A1E-2335-BDA9FC6EC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51481"/>
              </p:ext>
            </p:extLst>
          </p:nvPr>
        </p:nvGraphicFramePr>
        <p:xfrm>
          <a:off x="480252" y="1943258"/>
          <a:ext cx="3345450" cy="1097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6741">
                  <a:extLst>
                    <a:ext uri="{9D8B030D-6E8A-4147-A177-3AD203B41FA5}">
                      <a16:colId xmlns:a16="http://schemas.microsoft.com/office/drawing/2014/main" val="2546224658"/>
                    </a:ext>
                  </a:extLst>
                </a:gridCol>
                <a:gridCol w="1959428">
                  <a:extLst>
                    <a:ext uri="{9D8B030D-6E8A-4147-A177-3AD203B41FA5}">
                      <a16:colId xmlns:a16="http://schemas.microsoft.com/office/drawing/2014/main" val="1907954002"/>
                    </a:ext>
                  </a:extLst>
                </a:gridCol>
                <a:gridCol w="889281">
                  <a:extLst>
                    <a:ext uri="{9D8B030D-6E8A-4147-A177-3AD203B41FA5}">
                      <a16:colId xmlns:a16="http://schemas.microsoft.com/office/drawing/2014/main" val="34838864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</a:rPr>
                        <a:t>VN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/>
                          </a:solidFill>
                        </a:rPr>
                        <a:t>Switch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/>
                          </a:solidFill>
                        </a:rPr>
                        <a:t>Interface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32662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vn101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server_rack_dc_a_001_leaf1 / server_rack_dc_a_001_leaf2 (Leaf-pair)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ae1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3093250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server_rack_dc_a_001_leaf1 (Leaf)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ge-0/0/4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9291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vn102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server_rack_dc_a_001_leaf1 / server_rack_dc_a_001_leaf2 (Leaf-pair)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ae2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8261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877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Assign Virtual Network to Switchports/LAGs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0C3C4B-DF00-DDBE-D88F-1B20A758C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639" y="1322741"/>
            <a:ext cx="5107256" cy="317859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5E285A-796E-AB81-B2CF-991D72D01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6859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DC-A &gt; Staged &gt; Connectivity Templates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and click the “Assign” button of the connectivity template you wish to assign 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Select the target interface using the table below: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Verify the status of both connectivity templates and click “Application Endpoints” to view the status</a:t>
            </a:r>
          </a:p>
          <a:p>
            <a:pPr marL="171450" indent="-1714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From the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Application Endpoints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page, you can view the assigned template for each switch ports</a:t>
            </a:r>
          </a:p>
          <a:p>
            <a:pPr marL="171450" indent="-1714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Update the cable map server links</a:t>
            </a:r>
          </a:p>
          <a:p>
            <a:pPr marL="515938" lvl="1">
              <a:lnSpc>
                <a:spcPct val="100000"/>
              </a:lnSpc>
              <a:spcBef>
                <a:spcPts val="400"/>
              </a:spcBef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Staged &gt; Physical &gt; Links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and click the “Edit” button</a:t>
            </a:r>
          </a:p>
          <a:p>
            <a:pPr marL="515938" lvl="1">
              <a:lnSpc>
                <a:spcPct val="100000"/>
              </a:lnSpc>
              <a:spcBef>
                <a:spcPts val="400"/>
              </a:spcBef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Update the links for the Generic Systems to match your lab topology</a:t>
            </a:r>
          </a:p>
          <a:p>
            <a:pPr marL="171450" indent="-1714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Commit the Blueprint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B04246A-C965-C6C5-2860-A94DAEA45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51481"/>
              </p:ext>
            </p:extLst>
          </p:nvPr>
        </p:nvGraphicFramePr>
        <p:xfrm>
          <a:off x="480252" y="1943258"/>
          <a:ext cx="3345450" cy="1097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6741">
                  <a:extLst>
                    <a:ext uri="{9D8B030D-6E8A-4147-A177-3AD203B41FA5}">
                      <a16:colId xmlns:a16="http://schemas.microsoft.com/office/drawing/2014/main" val="2546224658"/>
                    </a:ext>
                  </a:extLst>
                </a:gridCol>
                <a:gridCol w="1959428">
                  <a:extLst>
                    <a:ext uri="{9D8B030D-6E8A-4147-A177-3AD203B41FA5}">
                      <a16:colId xmlns:a16="http://schemas.microsoft.com/office/drawing/2014/main" val="1907954002"/>
                    </a:ext>
                  </a:extLst>
                </a:gridCol>
                <a:gridCol w="889281">
                  <a:extLst>
                    <a:ext uri="{9D8B030D-6E8A-4147-A177-3AD203B41FA5}">
                      <a16:colId xmlns:a16="http://schemas.microsoft.com/office/drawing/2014/main" val="34838864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</a:rPr>
                        <a:t>VN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/>
                          </a:solidFill>
                        </a:rPr>
                        <a:t>Switch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/>
                          </a:solidFill>
                        </a:rPr>
                        <a:t>Interface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32662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vn101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server_rack_dc_a_001_leaf1 / server_rack_dc_a_001_leaf2 (Leaf-pair)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ae1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3093250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server_rack_dc_a_001_leaf1 (Leaf)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ge-0/0/4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9291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vn102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server_rack_dc_a_001_leaf1 / server_rack_dc_a_001_leaf2 (Leaf-pair)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ae2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8261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115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Assign Virtual Network to Switchports/LAGs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26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787C38-8E8B-35E4-5712-DF0B56144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2977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Repeat the process for </a:t>
            </a:r>
            <a:r>
              <a:rPr lang="en-US" sz="1000" b="1" dirty="0"/>
              <a:t>DC-B </a:t>
            </a:r>
            <a:r>
              <a:rPr lang="en-US" sz="1000" dirty="0"/>
              <a:t>and commit the Blueprint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625CD1D-291E-F273-DE5E-F1F58959B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827028"/>
              </p:ext>
            </p:extLst>
          </p:nvPr>
        </p:nvGraphicFramePr>
        <p:xfrm>
          <a:off x="480252" y="1672776"/>
          <a:ext cx="3345450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741">
                  <a:extLst>
                    <a:ext uri="{9D8B030D-6E8A-4147-A177-3AD203B41FA5}">
                      <a16:colId xmlns:a16="http://schemas.microsoft.com/office/drawing/2014/main" val="2546224658"/>
                    </a:ext>
                  </a:extLst>
                </a:gridCol>
                <a:gridCol w="1959428">
                  <a:extLst>
                    <a:ext uri="{9D8B030D-6E8A-4147-A177-3AD203B41FA5}">
                      <a16:colId xmlns:a16="http://schemas.microsoft.com/office/drawing/2014/main" val="1907954002"/>
                    </a:ext>
                  </a:extLst>
                </a:gridCol>
                <a:gridCol w="889281">
                  <a:extLst>
                    <a:ext uri="{9D8B030D-6E8A-4147-A177-3AD203B41FA5}">
                      <a16:colId xmlns:a16="http://schemas.microsoft.com/office/drawing/2014/main" val="34838864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</a:rPr>
                        <a:t>VN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/>
                          </a:solidFill>
                        </a:rPr>
                        <a:t>Switch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/>
                          </a:solidFill>
                        </a:rPr>
                        <a:t>Interface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326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vn101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server_rack_dc_b_001_leaf1 / server_rack_dc_b_001_leaf2 (Leaf-pair)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ae1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3093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vn103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server_rack_dc_b_001_leaf1 / server_rack_dc_b_001_leaf2 (Leaf-pair)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ae2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826145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AFF5149-B58D-D141-2325-B01CD427BD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406972"/>
              </p:ext>
            </p:extLst>
          </p:nvPr>
        </p:nvGraphicFramePr>
        <p:xfrm>
          <a:off x="3945677" y="1490025"/>
          <a:ext cx="4815229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271">
                  <a:extLst>
                    <a:ext uri="{9D8B030D-6E8A-4147-A177-3AD203B41FA5}">
                      <a16:colId xmlns:a16="http://schemas.microsoft.com/office/drawing/2014/main" val="1326540542"/>
                    </a:ext>
                  </a:extLst>
                </a:gridCol>
                <a:gridCol w="1441938">
                  <a:extLst>
                    <a:ext uri="{9D8B030D-6E8A-4147-A177-3AD203B41FA5}">
                      <a16:colId xmlns:a16="http://schemas.microsoft.com/office/drawing/2014/main" val="2546224658"/>
                    </a:ext>
                  </a:extLst>
                </a:gridCol>
                <a:gridCol w="695405">
                  <a:extLst>
                    <a:ext uri="{9D8B030D-6E8A-4147-A177-3AD203B41FA5}">
                      <a16:colId xmlns:a16="http://schemas.microsoft.com/office/drawing/2014/main" val="1907954002"/>
                    </a:ext>
                  </a:extLst>
                </a:gridCol>
                <a:gridCol w="1582615">
                  <a:extLst>
                    <a:ext uri="{9D8B030D-6E8A-4147-A177-3AD203B41FA5}">
                      <a16:colId xmlns:a16="http://schemas.microsoft.com/office/drawing/2014/main" val="34838864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800" b="0" dirty="0"/>
                        <a:t>Port Channel ID (ae)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/>
                        <a:t>Endpoint 1 (switch)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/>
                        <a:t>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/>
                        <a:t>Endpoint 2 (server)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326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/>
                        <a:t>server_rack_dc_b_001_leaf1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ge-0/0/7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/>
                        <a:t>server_rack_dc_b_001_sys001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093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/>
                        <a:t>server_rack_dc_b_001_leaf1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ge-0/0/8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/>
                        <a:t>server_rack_dc_b_001_sys002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261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/>
                        <a:t>server_rack_dc_b_001_leaf2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ge-0/0/7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/>
                        <a:t>server_rack_dc_b_001_sys001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860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/>
                        <a:t>server_rack_dc_b_001_leaf2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ge-0/0/8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/>
                        <a:t>server_rack_dc_b_001_sys002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98886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F507BDD-B43E-C5E1-2ADE-8FD5E5CC4014}"/>
              </a:ext>
            </a:extLst>
          </p:cNvPr>
          <p:cNvSpPr txBox="1"/>
          <p:nvPr/>
        </p:nvSpPr>
        <p:spPr>
          <a:xfrm>
            <a:off x="480252" y="1369802"/>
            <a:ext cx="26789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Assign Virtual Networks to LAGs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D5F5A3-995D-8667-9015-A503CCD26DF7}"/>
              </a:ext>
            </a:extLst>
          </p:cNvPr>
          <p:cNvSpPr txBox="1"/>
          <p:nvPr/>
        </p:nvSpPr>
        <p:spPr>
          <a:xfrm>
            <a:off x="3950280" y="1189942"/>
            <a:ext cx="27350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Update Switchport= Assignments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70361F9-F03E-839E-0C4E-D0E3A1B9C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908" y="2660149"/>
            <a:ext cx="6275208" cy="218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82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22D69-91EE-4129-AC00-53D38324D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5118" y="473558"/>
            <a:ext cx="3802040" cy="502212"/>
          </a:xfrm>
        </p:spPr>
        <p:txBody>
          <a:bodyPr/>
          <a:lstStyle/>
          <a:p>
            <a:r>
              <a:rPr lang="en-US" sz="2400" cap="none"/>
              <a:t>Day-1 Service Provisioning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27F910-B5B3-9449-A844-00D003497BC2}"/>
              </a:ext>
            </a:extLst>
          </p:cNvPr>
          <p:cNvSpPr txBox="1"/>
          <p:nvPr/>
        </p:nvSpPr>
        <p:spPr>
          <a:xfrm>
            <a:off x="3100077" y="1202834"/>
            <a:ext cx="3113353" cy="2271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Create Routing Zones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Create Virtual Networks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Assign Virtual Network to Switchports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Add Testing Hosts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Data Center Interconnect (OTT)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DCI Addendum – Direct Peering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Core Connectivity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Internet Connectivity</a:t>
            </a:r>
          </a:p>
        </p:txBody>
      </p:sp>
    </p:spTree>
    <p:extLst>
      <p:ext uri="{BB962C8B-B14F-4D97-AF65-F5344CB8AC3E}">
        <p14:creationId xmlns:p14="http://schemas.microsoft.com/office/powerpoint/2010/main" val="74990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73D9F6-1EC1-0C4B-BE54-89566BA46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C21E7-1FD2-8346-AC1B-C0EF24970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52" y="1129192"/>
            <a:ext cx="6338957" cy="393915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200" dirty="0"/>
              <a:t>A Routing Zone in </a:t>
            </a:r>
            <a:r>
              <a:rPr lang="en-US" sz="1200" dirty="0" err="1"/>
              <a:t>Apstra</a:t>
            </a:r>
            <a:r>
              <a:rPr lang="en-US" sz="1200" dirty="0"/>
              <a:t> is </a:t>
            </a:r>
            <a:r>
              <a:rPr lang="en-US" sz="1200" dirty="0" err="1"/>
              <a:t>analgous</a:t>
            </a:r>
            <a:r>
              <a:rPr lang="en-US" sz="1200" dirty="0"/>
              <a:t> to a routing-instance (VRF) in Junos. Virtual Networks (subnets) are assigned to Routing Zones when created. Like any standard network device, there is always a default instance regardless of any other VRF’s that may be created.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/>
              <a:t>The below diagram illustrates the topology of the data centers after this section.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i="1" dirty="0"/>
              <a:t>These diagrams will get more interesting, I promise!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9D6BACB-2FF7-0440-91FC-83A7921C711F}"/>
              </a:ext>
            </a:extLst>
          </p:cNvPr>
          <p:cNvSpPr txBox="1">
            <a:spLocks/>
          </p:cNvSpPr>
          <p:nvPr/>
        </p:nvSpPr>
        <p:spPr>
          <a:xfrm>
            <a:off x="295599" y="536264"/>
            <a:ext cx="6338957" cy="42896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accent1"/>
                </a:solidFill>
                <a:latin typeface="+mn-lt"/>
                <a:ea typeface="Lato Light" panose="020F0302020204030203" pitchFamily="34" charset="0"/>
                <a:cs typeface="Lato Light" panose="020F0302020204030203" pitchFamily="34" charset="0"/>
              </a:defRPr>
            </a:lvl1pPr>
          </a:lstStyle>
          <a:p>
            <a:r>
              <a:rPr lang="en-US" sz="2400" cap="none"/>
              <a:t>Create Routing Zones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33322D0-1AE7-E347-BEF9-DEEAB7388F04}"/>
              </a:ext>
            </a:extLst>
          </p:cNvPr>
          <p:cNvSpPr/>
          <p:nvPr/>
        </p:nvSpPr>
        <p:spPr>
          <a:xfrm>
            <a:off x="827794" y="2712515"/>
            <a:ext cx="2332413" cy="2248113"/>
          </a:xfrm>
          <a:prstGeom prst="roundRect">
            <a:avLst>
              <a:gd name="adj" fmla="val 5912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00AF24-7D79-E34E-81EC-4D2BAECA3AEB}"/>
              </a:ext>
            </a:extLst>
          </p:cNvPr>
          <p:cNvSpPr txBox="1"/>
          <p:nvPr/>
        </p:nvSpPr>
        <p:spPr>
          <a:xfrm>
            <a:off x="878238" y="2781360"/>
            <a:ext cx="1143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DC-A Blueprint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9F6EEF6-F9D9-2848-BF7B-6467083434C2}"/>
              </a:ext>
            </a:extLst>
          </p:cNvPr>
          <p:cNvSpPr/>
          <p:nvPr/>
        </p:nvSpPr>
        <p:spPr>
          <a:xfrm>
            <a:off x="1373553" y="3255758"/>
            <a:ext cx="1295894" cy="12045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Tenant-1 Routing Zone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534DFCA-6E46-74CF-4ACB-D83DB4F201C2}"/>
              </a:ext>
            </a:extLst>
          </p:cNvPr>
          <p:cNvSpPr/>
          <p:nvPr/>
        </p:nvSpPr>
        <p:spPr>
          <a:xfrm>
            <a:off x="3542524" y="2712515"/>
            <a:ext cx="2332413" cy="2248113"/>
          </a:xfrm>
          <a:prstGeom prst="roundRect">
            <a:avLst>
              <a:gd name="adj" fmla="val 5912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1A02A-9B46-E71D-5BC8-4F6227FA7D68}"/>
              </a:ext>
            </a:extLst>
          </p:cNvPr>
          <p:cNvSpPr txBox="1"/>
          <p:nvPr/>
        </p:nvSpPr>
        <p:spPr>
          <a:xfrm>
            <a:off x="3592968" y="2781360"/>
            <a:ext cx="11384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DC-B Blueprint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1775D8C-2FAB-7E5C-5A26-425961179361}"/>
              </a:ext>
            </a:extLst>
          </p:cNvPr>
          <p:cNvSpPr/>
          <p:nvPr/>
        </p:nvSpPr>
        <p:spPr>
          <a:xfrm>
            <a:off x="4088283" y="3255758"/>
            <a:ext cx="1295894" cy="12045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Tenant-1 Routing Zone</a:t>
            </a:r>
          </a:p>
        </p:txBody>
      </p:sp>
    </p:spTree>
    <p:extLst>
      <p:ext uri="{BB962C8B-B14F-4D97-AF65-F5344CB8AC3E}">
        <p14:creationId xmlns:p14="http://schemas.microsoft.com/office/powerpoint/2010/main" val="2459506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C2B79E3-E3E4-E3C0-99D9-9D91EA87A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661081"/>
              </p:ext>
            </p:extLst>
          </p:nvPr>
        </p:nvGraphicFramePr>
        <p:xfrm>
          <a:off x="546596" y="1784375"/>
          <a:ext cx="3130382" cy="8534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565191">
                  <a:extLst>
                    <a:ext uri="{9D8B030D-6E8A-4147-A177-3AD203B41FA5}">
                      <a16:colId xmlns:a16="http://schemas.microsoft.com/office/drawing/2014/main" val="578006021"/>
                    </a:ext>
                  </a:extLst>
                </a:gridCol>
                <a:gridCol w="1565191">
                  <a:extLst>
                    <a:ext uri="{9D8B030D-6E8A-4147-A177-3AD203B41FA5}">
                      <a16:colId xmlns:a16="http://schemas.microsoft.com/office/drawing/2014/main" val="2640786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800" dirty="0"/>
                        <a:t>VRF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Tenant-1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447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VLAN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386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/>
                        <a:t>VNI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10010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043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/>
                        <a:t>Symmetric IRB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Symmetric (enabled)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75528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Create Routing Zones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5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C3DCFA0-EA56-7742-BDF5-10485A569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513729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Go to </a:t>
            </a:r>
            <a:r>
              <a:rPr lang="en-US" sz="1000" b="1" dirty="0"/>
              <a:t>Blueprints &gt; DC-A &gt; Staged &gt; Virtual &gt; Routing Zones</a:t>
            </a:r>
            <a:r>
              <a:rPr lang="en-US" sz="1000" dirty="0"/>
              <a:t>, click “Create Routing Zone”, and create a new zone using the information in the table below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CC106D-7AE2-407A-EE5F-6506138CE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843" y="1336629"/>
            <a:ext cx="5184406" cy="322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34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Create Routing Zones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C3E4C3-E65C-7AD4-0F03-395FE26EF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816" y="1197578"/>
            <a:ext cx="4414090" cy="3605686"/>
          </a:xfrm>
          <a:prstGeom prst="rect">
            <a:avLst/>
          </a:prstGeom>
        </p:spPr>
      </p:pic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0427BA06-EC58-6207-87E7-E75F9572E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921100"/>
              </p:ext>
            </p:extLst>
          </p:nvPr>
        </p:nvGraphicFramePr>
        <p:xfrm>
          <a:off x="546596" y="1784375"/>
          <a:ext cx="3130382" cy="8534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565191">
                  <a:extLst>
                    <a:ext uri="{9D8B030D-6E8A-4147-A177-3AD203B41FA5}">
                      <a16:colId xmlns:a16="http://schemas.microsoft.com/office/drawing/2014/main" val="578006021"/>
                    </a:ext>
                  </a:extLst>
                </a:gridCol>
                <a:gridCol w="1565191">
                  <a:extLst>
                    <a:ext uri="{9D8B030D-6E8A-4147-A177-3AD203B41FA5}">
                      <a16:colId xmlns:a16="http://schemas.microsoft.com/office/drawing/2014/main" val="2640786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800" dirty="0"/>
                        <a:t>VRF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Tenant-1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447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VLAN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386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/>
                        <a:t>VNI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10010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043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/>
                        <a:t>Symmetric IRB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Symmetric (enabled)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755280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064402-A43E-D904-F764-946D90EE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513729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Go to </a:t>
            </a:r>
            <a:r>
              <a:rPr lang="en-US" sz="1000" b="1" dirty="0"/>
              <a:t>Blueprints &gt; DC-A &gt; Staged &gt; Virtual &gt; Routing Zones</a:t>
            </a:r>
            <a:r>
              <a:rPr lang="en-US" sz="1000" dirty="0"/>
              <a:t>, click “Create Routing Zone”, and create a new zone using the information in the table below</a:t>
            </a:r>
          </a:p>
        </p:txBody>
      </p:sp>
    </p:spTree>
    <p:extLst>
      <p:ext uri="{BB962C8B-B14F-4D97-AF65-F5344CB8AC3E}">
        <p14:creationId xmlns:p14="http://schemas.microsoft.com/office/powerpoint/2010/main" val="3430614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Create Routing Zones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D0F46C4-69A6-644C-B3FE-F501ADEAA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5047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Repeat the previous steps to create the same </a:t>
            </a:r>
            <a:r>
              <a:rPr lang="en-US" sz="1000" b="1" dirty="0"/>
              <a:t>Tenant-1</a:t>
            </a:r>
            <a:r>
              <a:rPr lang="en-US" sz="1000" dirty="0"/>
              <a:t> routing zone in </a:t>
            </a:r>
            <a:r>
              <a:rPr lang="en-US" sz="1000" b="1" dirty="0"/>
              <a:t>DC-B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61F68D-74B3-7C8F-2B6D-82C70D15B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049" y="1465502"/>
            <a:ext cx="4911690" cy="3056877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0C06B5DF-A448-E76A-D3F1-A8863AAD9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633050"/>
              </p:ext>
            </p:extLst>
          </p:nvPr>
        </p:nvGraphicFramePr>
        <p:xfrm>
          <a:off x="546596" y="1784375"/>
          <a:ext cx="3130382" cy="8534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565191">
                  <a:extLst>
                    <a:ext uri="{9D8B030D-6E8A-4147-A177-3AD203B41FA5}">
                      <a16:colId xmlns:a16="http://schemas.microsoft.com/office/drawing/2014/main" val="578006021"/>
                    </a:ext>
                  </a:extLst>
                </a:gridCol>
                <a:gridCol w="1565191">
                  <a:extLst>
                    <a:ext uri="{9D8B030D-6E8A-4147-A177-3AD203B41FA5}">
                      <a16:colId xmlns:a16="http://schemas.microsoft.com/office/drawing/2014/main" val="2640786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800" dirty="0"/>
                        <a:t>VRF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Tenant-1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447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VLAN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386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/>
                        <a:t>VNI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10010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043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/>
                        <a:t>Symmetric IRB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Symmetric (enabled)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755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719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73D9F6-1EC1-0C4B-BE54-89566BA46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8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C21E7-1FD2-8346-AC1B-C0EF24970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52" y="1129192"/>
            <a:ext cx="6338957" cy="69537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200" dirty="0"/>
              <a:t>Next, we will create two Virtual Networks (subnets) in Tenant-1.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/>
              <a:t>The below diagram illustrates the topology of the data center after this section.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9D6BACB-2FF7-0440-91FC-83A7921C711F}"/>
              </a:ext>
            </a:extLst>
          </p:cNvPr>
          <p:cNvSpPr txBox="1">
            <a:spLocks/>
          </p:cNvSpPr>
          <p:nvPr/>
        </p:nvSpPr>
        <p:spPr>
          <a:xfrm>
            <a:off x="295599" y="536264"/>
            <a:ext cx="6338957" cy="42896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accent1"/>
                </a:solidFill>
                <a:latin typeface="+mn-lt"/>
                <a:ea typeface="Lato Light" panose="020F0302020204030203" pitchFamily="34" charset="0"/>
                <a:cs typeface="Lato Light" panose="020F0302020204030203" pitchFamily="34" charset="0"/>
              </a:defRPr>
            </a:lvl1pPr>
          </a:lstStyle>
          <a:p>
            <a:r>
              <a:rPr lang="en-US" sz="2400" cap="none"/>
              <a:t>Create Virtual Networks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33322D0-1AE7-E347-BEF9-DEEAB7388F04}"/>
              </a:ext>
            </a:extLst>
          </p:cNvPr>
          <p:cNvSpPr/>
          <p:nvPr/>
        </p:nvSpPr>
        <p:spPr>
          <a:xfrm>
            <a:off x="169625" y="2258383"/>
            <a:ext cx="3287006" cy="2248113"/>
          </a:xfrm>
          <a:prstGeom prst="roundRect">
            <a:avLst>
              <a:gd name="adj" fmla="val 5912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00AF24-7D79-E34E-81EC-4D2BAECA3AEB}"/>
              </a:ext>
            </a:extLst>
          </p:cNvPr>
          <p:cNvSpPr txBox="1"/>
          <p:nvPr/>
        </p:nvSpPr>
        <p:spPr>
          <a:xfrm>
            <a:off x="220069" y="2327228"/>
            <a:ext cx="1143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DC-A Blueprint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9763CF-EA18-7544-883F-C96D55EB1F98}"/>
              </a:ext>
            </a:extLst>
          </p:cNvPr>
          <p:cNvCxnSpPr>
            <a:stCxn id="4" idx="3"/>
          </p:cNvCxnSpPr>
          <p:nvPr/>
        </p:nvCxnSpPr>
        <p:spPr>
          <a:xfrm flipH="1">
            <a:off x="1552713" y="3626532"/>
            <a:ext cx="0" cy="35632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06DC5B-BCFB-8243-A101-B378D804A284}"/>
              </a:ext>
            </a:extLst>
          </p:cNvPr>
          <p:cNvCxnSpPr>
            <a:cxnSpLocks/>
          </p:cNvCxnSpPr>
          <p:nvPr/>
        </p:nvCxnSpPr>
        <p:spPr>
          <a:xfrm>
            <a:off x="256231" y="3982856"/>
            <a:ext cx="267788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EF81C8-BC9D-E247-9A65-D50524198F66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2476282" y="3626532"/>
            <a:ext cx="0" cy="6018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CE00F4-FD3E-EA40-B057-35B79A311B60}"/>
              </a:ext>
            </a:extLst>
          </p:cNvPr>
          <p:cNvCxnSpPr>
            <a:cxnSpLocks/>
          </p:cNvCxnSpPr>
          <p:nvPr/>
        </p:nvCxnSpPr>
        <p:spPr>
          <a:xfrm>
            <a:off x="648117" y="4228332"/>
            <a:ext cx="2653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8FAC1A7-E556-744C-ACDF-F187E247C327}"/>
              </a:ext>
            </a:extLst>
          </p:cNvPr>
          <p:cNvSpPr txBox="1"/>
          <p:nvPr/>
        </p:nvSpPr>
        <p:spPr>
          <a:xfrm>
            <a:off x="186048" y="3788393"/>
            <a:ext cx="13837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rgbClr val="C00000"/>
                </a:solidFill>
              </a:rPr>
              <a:t>vn101 (192.168.101.0/24)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CB67BA-B6AF-814E-B9EB-39B805ED3403}"/>
              </a:ext>
            </a:extLst>
          </p:cNvPr>
          <p:cNvSpPr txBox="1"/>
          <p:nvPr/>
        </p:nvSpPr>
        <p:spPr>
          <a:xfrm>
            <a:off x="813566" y="4026827"/>
            <a:ext cx="13837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0070C0"/>
                </a:solidFill>
              </a:rPr>
              <a:t>vn102 (192.168.102.0/24)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5E5A8ED-E520-86A5-82CD-30F54E25163D}"/>
              </a:ext>
            </a:extLst>
          </p:cNvPr>
          <p:cNvSpPr/>
          <p:nvPr/>
        </p:nvSpPr>
        <p:spPr>
          <a:xfrm>
            <a:off x="3582081" y="2258383"/>
            <a:ext cx="3287006" cy="2248113"/>
          </a:xfrm>
          <a:prstGeom prst="roundRect">
            <a:avLst>
              <a:gd name="adj" fmla="val 5912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8798E6-F1A8-7A35-A586-F0EBBAAD0D91}"/>
              </a:ext>
            </a:extLst>
          </p:cNvPr>
          <p:cNvSpPr txBox="1"/>
          <p:nvPr/>
        </p:nvSpPr>
        <p:spPr>
          <a:xfrm>
            <a:off x="3632525" y="2327228"/>
            <a:ext cx="11384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DC-B Blueprint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EAB2B6-44B7-6D81-D2EB-A4590916E733}"/>
              </a:ext>
            </a:extLst>
          </p:cNvPr>
          <p:cNvCxnSpPr>
            <a:stCxn id="16" idx="3"/>
          </p:cNvCxnSpPr>
          <p:nvPr/>
        </p:nvCxnSpPr>
        <p:spPr>
          <a:xfrm flipH="1">
            <a:off x="4965169" y="3626532"/>
            <a:ext cx="0" cy="35632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530B4A-D8C9-66CB-59C5-7A60E9AEF277}"/>
              </a:ext>
            </a:extLst>
          </p:cNvPr>
          <p:cNvCxnSpPr>
            <a:cxnSpLocks/>
          </p:cNvCxnSpPr>
          <p:nvPr/>
        </p:nvCxnSpPr>
        <p:spPr>
          <a:xfrm>
            <a:off x="3668687" y="3982856"/>
            <a:ext cx="267788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6269BF-8AD5-7DA2-0B7D-F1405C8B073B}"/>
              </a:ext>
            </a:extLst>
          </p:cNvPr>
          <p:cNvCxnSpPr>
            <a:cxnSpLocks/>
            <a:stCxn id="16" idx="5"/>
          </p:cNvCxnSpPr>
          <p:nvPr/>
        </p:nvCxnSpPr>
        <p:spPr>
          <a:xfrm>
            <a:off x="5888738" y="3626532"/>
            <a:ext cx="0" cy="6018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3CCE7D8-5D6B-4841-849B-00285A475114}"/>
              </a:ext>
            </a:extLst>
          </p:cNvPr>
          <p:cNvCxnSpPr>
            <a:cxnSpLocks/>
          </p:cNvCxnSpPr>
          <p:nvPr/>
        </p:nvCxnSpPr>
        <p:spPr>
          <a:xfrm>
            <a:off x="4060573" y="4228332"/>
            <a:ext cx="2653867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3B9F222-3629-C447-69BA-C25A645E9574}"/>
              </a:ext>
            </a:extLst>
          </p:cNvPr>
          <p:cNvSpPr txBox="1"/>
          <p:nvPr/>
        </p:nvSpPr>
        <p:spPr>
          <a:xfrm>
            <a:off x="3598504" y="3788393"/>
            <a:ext cx="13837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rgbClr val="C00000"/>
                </a:solidFill>
              </a:rPr>
              <a:t>vn101 (192.168.101.0/24)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BEAF48-8C10-188D-9A50-867EC01C8E78}"/>
              </a:ext>
            </a:extLst>
          </p:cNvPr>
          <p:cNvSpPr txBox="1"/>
          <p:nvPr/>
        </p:nvSpPr>
        <p:spPr>
          <a:xfrm>
            <a:off x="4226022" y="4026827"/>
            <a:ext cx="13837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7030A0"/>
                </a:solidFill>
              </a:rPr>
              <a:t>vn103 (192.168.103.0/24)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9F6EEF6-F9D9-2848-BF7B-6467083434C2}"/>
              </a:ext>
            </a:extLst>
          </p:cNvPr>
          <p:cNvSpPr/>
          <p:nvPr/>
        </p:nvSpPr>
        <p:spPr>
          <a:xfrm>
            <a:off x="1370167" y="2801626"/>
            <a:ext cx="1295894" cy="966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Tenant-1 Routing Zone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5AC48F2-D7DA-194E-1CAF-E4492B85905E}"/>
              </a:ext>
            </a:extLst>
          </p:cNvPr>
          <p:cNvSpPr/>
          <p:nvPr/>
        </p:nvSpPr>
        <p:spPr>
          <a:xfrm>
            <a:off x="4782623" y="2801626"/>
            <a:ext cx="1295894" cy="966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Tenant-1 Routing Zone</a:t>
            </a:r>
          </a:p>
        </p:txBody>
      </p:sp>
    </p:spTree>
    <p:extLst>
      <p:ext uri="{BB962C8B-B14F-4D97-AF65-F5344CB8AC3E}">
        <p14:creationId xmlns:p14="http://schemas.microsoft.com/office/powerpoint/2010/main" val="4134720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Create Virtual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9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C3DCFA0-EA56-7742-BDF5-10485A569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203715"/>
            <a:ext cx="3539767" cy="35047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Go go </a:t>
            </a:r>
            <a:r>
              <a:rPr lang="en-US" sz="1000" b="1" dirty="0"/>
              <a:t>Blueprints &gt; DC-A &gt; Staged &gt; Virtual &gt; Virtual Networks</a:t>
            </a:r>
            <a:r>
              <a:rPr lang="en-US" sz="1000" dirty="0"/>
              <a:t> and create below two virtual networks</a:t>
            </a:r>
          </a:p>
        </p:txBody>
      </p:sp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BBAD3D1D-6B72-EE4A-8140-09CEBBECC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339976"/>
              </p:ext>
            </p:extLst>
          </p:nvPr>
        </p:nvGraphicFramePr>
        <p:xfrm>
          <a:off x="546596" y="1772740"/>
          <a:ext cx="3130382" cy="23012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116507">
                  <a:extLst>
                    <a:ext uri="{9D8B030D-6E8A-4147-A177-3AD203B41FA5}">
                      <a16:colId xmlns:a16="http://schemas.microsoft.com/office/drawing/2014/main" val="578006021"/>
                    </a:ext>
                  </a:extLst>
                </a:gridCol>
                <a:gridCol w="1006454">
                  <a:extLst>
                    <a:ext uri="{9D8B030D-6E8A-4147-A177-3AD203B41FA5}">
                      <a16:colId xmlns:a16="http://schemas.microsoft.com/office/drawing/2014/main" val="264078699"/>
                    </a:ext>
                  </a:extLst>
                </a:gridCol>
                <a:gridCol w="1007421">
                  <a:extLst>
                    <a:ext uri="{9D8B030D-6E8A-4147-A177-3AD203B41FA5}">
                      <a16:colId xmlns:a16="http://schemas.microsoft.com/office/drawing/2014/main" val="21365500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70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/>
                        <a:t>VXLAN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/>
                        <a:t>VXLAN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447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vn101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vn102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386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/>
                        <a:t>Routing Zone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solidFill>
                            <a:srgbClr val="0070C0"/>
                          </a:solidFill>
                        </a:rPr>
                        <a:t>Tenant-1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Tenant-1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043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/>
                        <a:t>VNI(s)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solidFill>
                            <a:srgbClr val="0070C0"/>
                          </a:solidFill>
                        </a:rPr>
                        <a:t>10101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10102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861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 dirty="0"/>
                        <a:t>Reserve Across Blueprint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723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/>
                        <a:t>VLAN ID (on </a:t>
                      </a:r>
                      <a:r>
                        <a:rPr lang="en-US" sz="700" err="1"/>
                        <a:t>leafs</a:t>
                      </a:r>
                      <a:r>
                        <a:rPr lang="en-US" sz="7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702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/>
                        <a:t>IPv4 Subnet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192.168.101.0/24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solidFill>
                            <a:srgbClr val="0070C0"/>
                          </a:solidFill>
                        </a:rPr>
                        <a:t>192.168.102.0/24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383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/>
                        <a:t>Virtual Gateway IPv4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solidFill>
                            <a:srgbClr val="0070C0"/>
                          </a:solidFill>
                        </a:rPr>
                        <a:t>192.168.101.1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427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/>
                        <a:t>Create Connectivity Templates for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/>
                        <a:t>Untagged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/>
                        <a:t>Untagged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844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/>
                        <a:t>Assign To Rack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server_rack_dc_a_001_leaf_pair1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server_rack_dc_a_001_leaf_pair1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81183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9A47EA6-43B9-DBCC-2BE3-FAEE2B8E2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0" y="1348468"/>
            <a:ext cx="5064776" cy="314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3808"/>
      </p:ext>
    </p:extLst>
  </p:cSld>
  <p:clrMapOvr>
    <a:masterClrMapping/>
  </p:clrMapOvr>
</p:sld>
</file>

<file path=ppt/theme/theme1.xml><?xml version="1.0" encoding="utf-8"?>
<a:theme xmlns:a="http://schemas.openxmlformats.org/drawingml/2006/main" name="Juniper Gray - 2018">
  <a:themeElements>
    <a:clrScheme name="1 juniper">
      <a:dk1>
        <a:srgbClr val="3C3C3C"/>
      </a:dk1>
      <a:lt1>
        <a:srgbClr val="FFFFFF"/>
      </a:lt1>
      <a:dk2>
        <a:srgbClr val="B6B8B9"/>
      </a:dk2>
      <a:lt2>
        <a:srgbClr val="F2F2F2"/>
      </a:lt2>
      <a:accent1>
        <a:srgbClr val="8FAD15"/>
      </a:accent1>
      <a:accent2>
        <a:srgbClr val="CFDD45"/>
      </a:accent2>
      <a:accent3>
        <a:srgbClr val="0097A5"/>
      </a:accent3>
      <a:accent4>
        <a:srgbClr val="05C2C7"/>
      </a:accent4>
      <a:accent5>
        <a:srgbClr val="B6B8B9"/>
      </a:accent5>
      <a:accent6>
        <a:srgbClr val="898D90"/>
      </a:accent6>
      <a:hlink>
        <a:srgbClr val="6E9934"/>
      </a:hlink>
      <a:folHlink>
        <a:srgbClr val="6E9934"/>
      </a:folHlink>
    </a:clrScheme>
    <a:fontScheme name="Juniper 2018">
      <a:majorFont>
        <a:latin typeface="Lato Ligh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N_Base_ppt" id="{662B4E1B-C415-4374-B52F-D8BDD0A2E2D3}" vid="{C74B997E-E0B8-4459-93AD-F7A1574490DF}"/>
    </a:ext>
  </a:extLst>
</a:theme>
</file>

<file path=ppt/theme/theme2.xml><?xml version="1.0" encoding="utf-8"?>
<a:theme xmlns:a="http://schemas.openxmlformats.org/drawingml/2006/main" name="1_Juniper Gray - 2018">
  <a:themeElements>
    <a:clrScheme name="1 juniper">
      <a:dk1>
        <a:srgbClr val="3C3C3C"/>
      </a:dk1>
      <a:lt1>
        <a:srgbClr val="FFFFFF"/>
      </a:lt1>
      <a:dk2>
        <a:srgbClr val="B6B8B9"/>
      </a:dk2>
      <a:lt2>
        <a:srgbClr val="F2F2F2"/>
      </a:lt2>
      <a:accent1>
        <a:srgbClr val="8FAD15"/>
      </a:accent1>
      <a:accent2>
        <a:srgbClr val="CFDD45"/>
      </a:accent2>
      <a:accent3>
        <a:srgbClr val="0097A5"/>
      </a:accent3>
      <a:accent4>
        <a:srgbClr val="05C2C7"/>
      </a:accent4>
      <a:accent5>
        <a:srgbClr val="B6B8B9"/>
      </a:accent5>
      <a:accent6>
        <a:srgbClr val="898D90"/>
      </a:accent6>
      <a:hlink>
        <a:srgbClr val="6E9934"/>
      </a:hlink>
      <a:folHlink>
        <a:srgbClr val="6E9934"/>
      </a:folHlink>
    </a:clrScheme>
    <a:fontScheme name="Juniper 2018">
      <a:majorFont>
        <a:latin typeface="Lato Ligh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N_Base_ppt" id="{662B4E1B-C415-4374-B52F-D8BDD0A2E2D3}" vid="{C74B997E-E0B8-4459-93AD-F7A1574490D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ade0cbe-e257-4bed-ab07-19dbe533ff76">
      <UserInfo>
        <DisplayName>Raymond Lam</DisplayName>
        <AccountId>21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04033CFA7BA4409FDA6A8E9FE1B3F0" ma:contentTypeVersion="10" ma:contentTypeDescription="Create a new document." ma:contentTypeScope="" ma:versionID="851ee2c1ad497a9a05bb60d4f3815648">
  <xsd:schema xmlns:xsd="http://www.w3.org/2001/XMLSchema" xmlns:xs="http://www.w3.org/2001/XMLSchema" xmlns:p="http://schemas.microsoft.com/office/2006/metadata/properties" xmlns:ns2="3bf7fbd9-0bf4-4111-80b7-639e87ccf239" xmlns:ns3="3ade0cbe-e257-4bed-ab07-19dbe533ff76" targetNamespace="http://schemas.microsoft.com/office/2006/metadata/properties" ma:root="true" ma:fieldsID="02522d7447d94fca9c890ac44f5f5ca1" ns2:_="" ns3:_="">
    <xsd:import namespace="3bf7fbd9-0bf4-4111-80b7-639e87ccf239"/>
    <xsd:import namespace="3ade0cbe-e257-4bed-ab07-19dbe533ff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7fbd9-0bf4-4111-80b7-639e87ccf2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de0cbe-e257-4bed-ab07-19dbe533ff7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5D860C-A19A-4D3C-8B21-86C4495D8D10}">
  <ds:schemaRefs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ade0cbe-e257-4bed-ab07-19dbe533ff76"/>
    <ds:schemaRef ds:uri="http://www.w3.org/XML/1998/namespace"/>
    <ds:schemaRef ds:uri="3bf7fbd9-0bf4-4111-80b7-639e87ccf239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D1B5F20-485F-4FEB-AFEE-27F10B61B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f7fbd9-0bf4-4111-80b7-639e87ccf239"/>
    <ds:schemaRef ds:uri="3ade0cbe-e257-4bed-ab07-19dbe533ff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9182D3-1EA3-445E-ADDA-86456F4F47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2018_Base_ppt_template</Template>
  <TotalTime>72415</TotalTime>
  <Words>3052</Words>
  <Application>Microsoft Macintosh PowerPoint</Application>
  <PresentationFormat>On-screen Show (16:9)</PresentationFormat>
  <Paragraphs>584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Lato</vt:lpstr>
      <vt:lpstr>Lato Light</vt:lpstr>
      <vt:lpstr>Wingdings</vt:lpstr>
      <vt:lpstr>Juniper Gray - 2018</vt:lpstr>
      <vt:lpstr>1_Juniper Gray - 2018</vt:lpstr>
      <vt:lpstr>Juniper Apstra 4.2.1 EVE-NG Virtual Lab Demo Video series companion guide  Video 5: Day-1 Provisioning Services</vt:lpstr>
      <vt:lpstr>PowerPoint Presentation</vt:lpstr>
      <vt:lpstr>Day-1 Service Provisioning</vt:lpstr>
      <vt:lpstr>PowerPoint Presentation</vt:lpstr>
      <vt:lpstr>Create Routing Zones</vt:lpstr>
      <vt:lpstr>Create Routing Zones</vt:lpstr>
      <vt:lpstr>Create Routing Zones</vt:lpstr>
      <vt:lpstr>PowerPoint Presentation</vt:lpstr>
      <vt:lpstr>Create Virtual Networks</vt:lpstr>
      <vt:lpstr>Create Virtual Networks</vt:lpstr>
      <vt:lpstr>Create Virtual Networks</vt:lpstr>
      <vt:lpstr>Create Virtual Networks</vt:lpstr>
      <vt:lpstr>Create Virtual Networks</vt:lpstr>
      <vt:lpstr>Add Routing Zone Loopback Pool</vt:lpstr>
      <vt:lpstr>Add Routing Zone Loopback Pool</vt:lpstr>
      <vt:lpstr>Add Routing Zone Loopback Pool</vt:lpstr>
      <vt:lpstr>Add Routing Zone Loopback Pool</vt:lpstr>
      <vt:lpstr>PowerPoint Presentation</vt:lpstr>
      <vt:lpstr>Assign Virtual Network to Switchports/LAGs</vt:lpstr>
      <vt:lpstr>Assign Virtual Network to Switchports/LAGs</vt:lpstr>
      <vt:lpstr>Assign Virtual Network to Switchports/LAGs</vt:lpstr>
      <vt:lpstr>Assign Virtual Network to Switchports/LAGs</vt:lpstr>
      <vt:lpstr>Assign Virtual Network to Switchports/LAGs</vt:lpstr>
      <vt:lpstr>Assign Virtual Network to Switchports/LAGs</vt:lpstr>
      <vt:lpstr>Assign Virtual Network to Switchports/LAGs</vt:lpstr>
      <vt:lpstr>Assign Virtual Network to Switchports/LAGs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dc:creator>Microsoft Office User</dc:creator>
  <cp:lastModifiedBy>Colin Doyle</cp:lastModifiedBy>
  <cp:revision>21</cp:revision>
  <dcterms:created xsi:type="dcterms:W3CDTF">2018-05-14T21:35:17Z</dcterms:created>
  <dcterms:modified xsi:type="dcterms:W3CDTF">2024-01-25T21:25:18Z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42bb4497-e628-4331-88ca-cd18a3936af7</vt:lpwstr>
  </property>
  <property fmtid="{D5CDD505-2E9C-101B-9397-08002B2CF9AE}" pid="3" name="MSIP_Label_0633b888-ae0d-4341-a75f-06e04137d755_Enabled">
    <vt:lpwstr>True</vt:lpwstr>
  </property>
  <property fmtid="{D5CDD505-2E9C-101B-9397-08002B2CF9AE}" pid="4" name="MSIP_Label_0633b888-ae0d-4341-a75f-06e04137d755_SiteId">
    <vt:lpwstr>bea78b3c-4cdb-4130-854a-1d193232e5f4</vt:lpwstr>
  </property>
  <property fmtid="{D5CDD505-2E9C-101B-9397-08002B2CF9AE}" pid="5" name="MSIP_Label_0633b888-ae0d-4341-a75f-06e04137d755_Owner">
    <vt:lpwstr>raylam@juniper.net</vt:lpwstr>
  </property>
  <property fmtid="{D5CDD505-2E9C-101B-9397-08002B2CF9AE}" pid="6" name="MSIP_Label_0633b888-ae0d-4341-a75f-06e04137d755_SetDate">
    <vt:lpwstr>2019-04-05T11:09:47.1468124Z</vt:lpwstr>
  </property>
  <property fmtid="{D5CDD505-2E9C-101B-9397-08002B2CF9AE}" pid="7" name="MSIP_Label_0633b888-ae0d-4341-a75f-06e04137d755_Name">
    <vt:lpwstr>Juniper Internal</vt:lpwstr>
  </property>
  <property fmtid="{D5CDD505-2E9C-101B-9397-08002B2CF9AE}" pid="8" name="MSIP_Label_0633b888-ae0d-4341-a75f-06e04137d755_Application">
    <vt:lpwstr>Microsoft Azure Information Protection</vt:lpwstr>
  </property>
  <property fmtid="{D5CDD505-2E9C-101B-9397-08002B2CF9AE}" pid="9" name="MSIP_Label_0633b888-ae0d-4341-a75f-06e04137d755_Extended_MSFT_Method">
    <vt:lpwstr>Automatic</vt:lpwstr>
  </property>
  <property fmtid="{D5CDD505-2E9C-101B-9397-08002B2CF9AE}" pid="10" name="Sensitivity">
    <vt:lpwstr>Juniper Internal</vt:lpwstr>
  </property>
  <property fmtid="{D5CDD505-2E9C-101B-9397-08002B2CF9AE}" pid="11" name="ContentTypeId">
    <vt:lpwstr>0x0101004604033CFA7BA4409FDA6A8E9FE1B3F0</vt:lpwstr>
  </property>
</Properties>
</file>