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59" r:id="rId5"/>
  </p:sldMasterIdLst>
  <p:notesMasterIdLst>
    <p:notesMasterId r:id="rId52"/>
  </p:notesMasterIdLst>
  <p:sldIdLst>
    <p:sldId id="2370" r:id="rId6"/>
    <p:sldId id="2216" r:id="rId7"/>
    <p:sldId id="2142" r:id="rId8"/>
    <p:sldId id="2408" r:id="rId9"/>
    <p:sldId id="2409" r:id="rId10"/>
    <p:sldId id="2433" r:id="rId11"/>
    <p:sldId id="2411" r:id="rId12"/>
    <p:sldId id="2412" r:id="rId13"/>
    <p:sldId id="2413" r:id="rId14"/>
    <p:sldId id="2414" r:id="rId15"/>
    <p:sldId id="2415" r:id="rId16"/>
    <p:sldId id="2417" r:id="rId17"/>
    <p:sldId id="2416" r:id="rId18"/>
    <p:sldId id="2438" r:id="rId19"/>
    <p:sldId id="2439" r:id="rId20"/>
    <p:sldId id="2440" r:id="rId21"/>
    <p:sldId id="2441" r:id="rId22"/>
    <p:sldId id="2442" r:id="rId23"/>
    <p:sldId id="2443" r:id="rId24"/>
    <p:sldId id="2444" r:id="rId25"/>
    <p:sldId id="2418" r:id="rId26"/>
    <p:sldId id="2419" r:id="rId27"/>
    <p:sldId id="2422" r:id="rId28"/>
    <p:sldId id="2423" r:id="rId29"/>
    <p:sldId id="2425" r:id="rId30"/>
    <p:sldId id="2426" r:id="rId31"/>
    <p:sldId id="2427" r:id="rId32"/>
    <p:sldId id="2460" r:id="rId33"/>
    <p:sldId id="2428" r:id="rId34"/>
    <p:sldId id="2421" r:id="rId35"/>
    <p:sldId id="2429" r:id="rId36"/>
    <p:sldId id="2431" r:id="rId37"/>
    <p:sldId id="2445" r:id="rId38"/>
    <p:sldId id="2446" r:id="rId39"/>
    <p:sldId id="2447" r:id="rId40"/>
    <p:sldId id="2448" r:id="rId41"/>
    <p:sldId id="2456" r:id="rId42"/>
    <p:sldId id="2459" r:id="rId43"/>
    <p:sldId id="2457" r:id="rId44"/>
    <p:sldId id="2458" r:id="rId45"/>
    <p:sldId id="2461" r:id="rId46"/>
    <p:sldId id="2452" r:id="rId47"/>
    <p:sldId id="2453" r:id="rId48"/>
    <p:sldId id="2454" r:id="rId49"/>
    <p:sldId id="2455" r:id="rId50"/>
    <p:sldId id="2410" r:id="rId5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9D8FBE2-A557-DA47-B27A-12C239DA2260}">
          <p14:sldIdLst>
            <p14:sldId id="2370"/>
            <p14:sldId id="2216"/>
          </p14:sldIdLst>
        </p14:section>
        <p14:section name="Day-1 Core/WAN Connectivity" id="{7BDB21AB-EC58-744D-B74A-CD1E05760044}">
          <p14:sldIdLst>
            <p14:sldId id="2142"/>
            <p14:sldId id="2408"/>
            <p14:sldId id="2409"/>
            <p14:sldId id="2433"/>
            <p14:sldId id="2411"/>
            <p14:sldId id="2412"/>
            <p14:sldId id="2413"/>
            <p14:sldId id="2414"/>
            <p14:sldId id="2415"/>
            <p14:sldId id="2417"/>
            <p14:sldId id="2416"/>
            <p14:sldId id="2438"/>
            <p14:sldId id="2439"/>
            <p14:sldId id="2440"/>
            <p14:sldId id="2441"/>
            <p14:sldId id="2442"/>
            <p14:sldId id="2443"/>
            <p14:sldId id="2444"/>
            <p14:sldId id="2418"/>
            <p14:sldId id="2419"/>
            <p14:sldId id="2422"/>
            <p14:sldId id="2423"/>
            <p14:sldId id="2425"/>
            <p14:sldId id="2426"/>
            <p14:sldId id="2427"/>
            <p14:sldId id="2460"/>
            <p14:sldId id="2428"/>
            <p14:sldId id="2421"/>
            <p14:sldId id="2429"/>
            <p14:sldId id="2431"/>
            <p14:sldId id="2445"/>
            <p14:sldId id="2446"/>
            <p14:sldId id="2447"/>
            <p14:sldId id="2448"/>
            <p14:sldId id="2456"/>
            <p14:sldId id="2459"/>
            <p14:sldId id="2457"/>
            <p14:sldId id="2458"/>
            <p14:sldId id="2461"/>
            <p14:sldId id="2452"/>
            <p14:sldId id="2453"/>
            <p14:sldId id="2454"/>
            <p14:sldId id="2455"/>
            <p14:sldId id="2410"/>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Ng" initials="EN" lastIdx="1" clrIdx="0">
    <p:extLst>
      <p:ext uri="{19B8F6BF-5375-455C-9EA6-DF929625EA0E}">
        <p15:presenceInfo xmlns:p15="http://schemas.microsoft.com/office/powerpoint/2012/main" userId="S-1-5-21-1482476501-2000478354-682003330-40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E0C"/>
    <a:srgbClr val="FF2600"/>
    <a:srgbClr val="FF9300"/>
    <a:srgbClr val="EEF1E7"/>
    <a:srgbClr val="DBE3CC"/>
    <a:srgbClr val="15B390"/>
    <a:srgbClr val="A6D5FF"/>
    <a:srgbClr val="000000"/>
    <a:srgbClr val="888D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6327"/>
  </p:normalViewPr>
  <p:slideViewPr>
    <p:cSldViewPr snapToGrid="0" snapToObjects="1">
      <p:cViewPr varScale="1">
        <p:scale>
          <a:sx n="159" d="100"/>
          <a:sy n="159" d="100"/>
        </p:scale>
        <p:origin x="91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DB8B3-DC38-4C68-99D0-6B898E48D9B3}"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5B998-40B1-4B98-8BB4-DD46ED311BAD}" type="slidenum">
              <a:rPr lang="en-US" smtClean="0"/>
              <a:t>‹#›</a:t>
            </a:fld>
            <a:endParaRPr lang="en-US"/>
          </a:p>
        </p:txBody>
      </p:sp>
    </p:spTree>
    <p:extLst>
      <p:ext uri="{BB962C8B-B14F-4D97-AF65-F5344CB8AC3E}">
        <p14:creationId xmlns:p14="http://schemas.microsoft.com/office/powerpoint/2010/main" val="33073095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B998-40B1-4B98-8BB4-DD46ED311BAD}" type="slidenum">
              <a:rPr lang="en-US" smtClean="0"/>
              <a:t>1</a:t>
            </a:fld>
            <a:endParaRPr lang="en-US"/>
          </a:p>
        </p:txBody>
      </p:sp>
    </p:spTree>
    <p:extLst>
      <p:ext uri="{BB962C8B-B14F-4D97-AF65-F5344CB8AC3E}">
        <p14:creationId xmlns:p14="http://schemas.microsoft.com/office/powerpoint/2010/main" val="80645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5B998-40B1-4B98-8BB4-DD46ED311BAD}" type="slidenum">
              <a:rPr lang="en-US" smtClean="0"/>
              <a:t>18</a:t>
            </a:fld>
            <a:endParaRPr lang="en-US"/>
          </a:p>
        </p:txBody>
      </p:sp>
    </p:spTree>
    <p:extLst>
      <p:ext uri="{BB962C8B-B14F-4D97-AF65-F5344CB8AC3E}">
        <p14:creationId xmlns:p14="http://schemas.microsoft.com/office/powerpoint/2010/main" val="2234742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uild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35505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ment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p:txBody>
          <a:bodyPr/>
          <a:lstStyle/>
          <a:p>
            <a:fld id="{911CAEDA-F13C-43B4-B3A8-D3983B745648}" type="slidenum">
              <a:rPr lang="en-US" smtClean="0"/>
              <a:t>‹#›</a:t>
            </a:fld>
            <a:endParaRPr lang="en-US"/>
          </a:p>
        </p:txBody>
      </p:sp>
      <p:grpSp>
        <p:nvGrpSpPr>
          <p:cNvPr id="2" name="Group 1">
            <a:extLst>
              <a:ext uri="{FF2B5EF4-FFF2-40B4-BE49-F238E27FC236}">
                <a16:creationId xmlns:a16="http://schemas.microsoft.com/office/drawing/2014/main" id="{96771F6C-58FB-4F62-8ADF-9C1EB7C2CB78}"/>
              </a:ext>
            </a:extLst>
          </p:cNvPr>
          <p:cNvGrpSpPr/>
          <p:nvPr userDrawn="1"/>
        </p:nvGrpSpPr>
        <p:grpSpPr>
          <a:xfrm>
            <a:off x="0" y="0"/>
            <a:ext cx="9144000" cy="5143500"/>
            <a:chOff x="0" y="0"/>
            <a:chExt cx="9144000" cy="5143500"/>
          </a:xfrm>
        </p:grpSpPr>
        <p:sp>
          <p:nvSpPr>
            <p:cNvPr id="3" name="Rectangle 2">
              <a:extLst>
                <a:ext uri="{FF2B5EF4-FFF2-40B4-BE49-F238E27FC236}">
                  <a16:creationId xmlns:a16="http://schemas.microsoft.com/office/drawing/2014/main" id="{8A15A7EC-00A5-4ED8-8F5E-26841CAB28B1}"/>
                </a:ext>
              </a:extLst>
            </p:cNvPr>
            <p:cNvSpPr/>
            <p:nvPr userDrawn="1"/>
          </p:nvSpPr>
          <p:spPr>
            <a:xfrm>
              <a:off x="0" y="0"/>
              <a:ext cx="9144000" cy="132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E3D593-E358-4331-82AE-46D0287B98B6}"/>
                </a:ext>
              </a:extLst>
            </p:cNvPr>
            <p:cNvSpPr/>
            <p:nvPr userDrawn="1"/>
          </p:nvSpPr>
          <p:spPr>
            <a:xfrm>
              <a:off x="395654" y="4396153"/>
              <a:ext cx="8382430" cy="52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11E5CE-4A7E-457C-BCCB-1984CAEE8EFF}"/>
                </a:ext>
              </a:extLst>
            </p:cNvPr>
            <p:cNvSpPr/>
            <p:nvPr userDrawn="1"/>
          </p:nvSpPr>
          <p:spPr>
            <a:xfrm>
              <a:off x="1529860" y="0"/>
              <a:ext cx="4118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6">
            <a:extLst>
              <a:ext uri="{FF2B5EF4-FFF2-40B4-BE49-F238E27FC236}">
                <a16:creationId xmlns:a16="http://schemas.microsoft.com/office/drawing/2014/main" id="{F952F098-C289-4722-BBED-422E5B081DCB}"/>
              </a:ext>
            </a:extLst>
          </p:cNvPr>
          <p:cNvSpPr>
            <a:spLocks noGrp="1"/>
          </p:cNvSpPr>
          <p:nvPr>
            <p:ph type="body" sz="quarter" idx="13" hasCustomPrompt="1"/>
          </p:nvPr>
        </p:nvSpPr>
        <p:spPr>
          <a:xfrm>
            <a:off x="1679567" y="489600"/>
            <a:ext cx="3821581" cy="4183200"/>
          </a:xfrm>
        </p:spPr>
        <p:txBody>
          <a:bodyPr anchor="ctr" anchorCtr="0"/>
          <a:lstStyle>
            <a:lvl1pPr>
              <a:defRPr sz="3600" cap="all" baseline="0">
                <a:solidFill>
                  <a:schemeClr val="bg1"/>
                </a:solidFill>
                <a:latin typeface="Lato Light" panose="020F0302020204030203" pitchFamily="34" charset="0"/>
                <a:ea typeface="Lato Light" panose="020F0302020204030203" pitchFamily="34" charset="0"/>
                <a:cs typeface="Lato Light" panose="020F0302020204030203" pitchFamily="34" charset="0"/>
              </a:defRPr>
            </a:lvl1pPr>
          </a:lstStyle>
          <a:p>
            <a:pPr lvl="0"/>
            <a:r>
              <a:rPr lang="en-US"/>
              <a:t>Short bold statement or question</a:t>
            </a:r>
          </a:p>
        </p:txBody>
      </p:sp>
    </p:spTree>
    <p:extLst>
      <p:ext uri="{BB962C8B-B14F-4D97-AF65-F5344CB8AC3E}">
        <p14:creationId xmlns:p14="http://schemas.microsoft.com/office/powerpoint/2010/main" val="340365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rs Content Fie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3A2065-925F-4744-8B00-E25CC9685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904411"/>
            <a:ext cx="9144000" cy="239090"/>
          </a:xfrm>
          <a:prstGeom prst="rect">
            <a:avLst/>
          </a:prstGeom>
        </p:spPr>
      </p:pic>
      <p:pic>
        <p:nvPicPr>
          <p:cNvPr id="15" name="Picture 14">
            <a:extLst>
              <a:ext uri="{FF2B5EF4-FFF2-40B4-BE49-F238E27FC236}">
                <a16:creationId xmlns:a16="http://schemas.microsoft.com/office/drawing/2014/main" id="{476A5419-3C84-46B6-A237-AB8825F2DA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9330"/>
            <a:ext cx="9144000" cy="220096"/>
          </a:xfrm>
          <a:prstGeom prst="rect">
            <a:avLst/>
          </a:prstGeom>
        </p:spPr>
      </p:pic>
      <p:sp>
        <p:nvSpPr>
          <p:cNvPr id="2" name="Title 1">
            <a:extLst>
              <a:ext uri="{FF2B5EF4-FFF2-40B4-BE49-F238E27FC236}">
                <a16:creationId xmlns:a16="http://schemas.microsoft.com/office/drawing/2014/main" id="{EB90931F-CEBE-48A4-A8BA-14B9759D40A2}"/>
              </a:ext>
            </a:extLst>
          </p:cNvPr>
          <p:cNvSpPr>
            <a:spLocks noGrp="1"/>
          </p:cNvSpPr>
          <p:nvPr userDrawn="1">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userDrawn="1">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userDrawn="1">
            <p:ph type="ftr" sz="quarter" idx="11"/>
          </p:nvPr>
        </p:nvSpPr>
        <p:spPr/>
        <p:txBody>
          <a:bodyPr/>
          <a:lstStyle>
            <a:lvl1pPr>
              <a:defRPr>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userDrawn="1">
            <p:ph type="sldNum" sz="quarter" idx="12"/>
          </p:nvPr>
        </p:nvSpPr>
        <p:spPr/>
        <p:txBody>
          <a:bodyPr/>
          <a:lstStyle/>
          <a:p>
            <a:fld id="{911CAEDA-F13C-43B4-B3A8-D3983B745648}" type="slidenum">
              <a:rPr lang="en-US" smtClean="0"/>
              <a:t>‹#›</a:t>
            </a:fld>
            <a:endParaRPr lang="en-US"/>
          </a:p>
        </p:txBody>
      </p:sp>
      <p:sp>
        <p:nvSpPr>
          <p:cNvPr id="23" name="TextBox 22">
            <a:extLst>
              <a:ext uri="{FF2B5EF4-FFF2-40B4-BE49-F238E27FC236}">
                <a16:creationId xmlns:a16="http://schemas.microsoft.com/office/drawing/2014/main" id="{E8E9A93F-B1F6-45F0-8E44-A0889CA7491E}"/>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a:solidFill>
                  <a:schemeClr val="accent2"/>
                </a:solidFill>
                <a:latin typeface="Lato" charset="0"/>
                <a:ea typeface="Lato" charset="0"/>
                <a:cs typeface="Lato" charset="0"/>
              </a:rPr>
              <a:t>© 2018 Juniper Networks </a:t>
            </a:r>
          </a:p>
        </p:txBody>
      </p:sp>
      <p:pic>
        <p:nvPicPr>
          <p:cNvPr id="14" name="Picture 13">
            <a:extLst>
              <a:ext uri="{FF2B5EF4-FFF2-40B4-BE49-F238E27FC236}">
                <a16:creationId xmlns:a16="http://schemas.microsoft.com/office/drawing/2014/main" id="{E0B162D9-8E87-40C0-9E58-09E539F13F9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6" name="Straight Connector 15">
            <a:extLst>
              <a:ext uri="{FF2B5EF4-FFF2-40B4-BE49-F238E27FC236}">
                <a16:creationId xmlns:a16="http://schemas.microsoft.com/office/drawing/2014/main" id="{00D0974C-C710-421B-A86C-29CA6DA25FB2}"/>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9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fidential_Need to Know_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5085" y="3"/>
            <a:ext cx="8223250" cy="1015079"/>
          </a:xfrm>
          <a:prstGeom prst="rect">
            <a:avLst/>
          </a:prstGeom>
        </p:spPr>
        <p:txBody>
          <a:bodyPr wrap="square" lIns="57148" tIns="0" rIns="0" bIns="0" anchor="b" anchorCtr="0">
            <a:noAutofit/>
          </a:bodyPr>
          <a:lstStyle>
            <a:lvl1pPr>
              <a:lnSpc>
                <a:spcPct val="90000"/>
              </a:lnSpc>
              <a:spcBef>
                <a:spcPts val="250"/>
              </a:spcBef>
              <a:defRPr lang="en-US" sz="2800" b="0" spc="-38" baseline="0">
                <a:solidFill>
                  <a:schemeClr val="tx1"/>
                </a:solidFill>
                <a:ea typeface="+mn-ea"/>
              </a:defRPr>
            </a:lvl1pPr>
          </a:lstStyle>
          <a:p>
            <a:pPr marL="0" lvl="0" defTabSz="685586">
              <a:lnSpc>
                <a:spcPct val="80000"/>
              </a:lnSpc>
            </a:pPr>
            <a:r>
              <a:rPr lang="en-US"/>
              <a:t>CLICK TO EDIT MASTER TITLE STYLE</a:t>
            </a:r>
          </a:p>
        </p:txBody>
      </p:sp>
      <p:sp>
        <p:nvSpPr>
          <p:cNvPr id="15" name="Rectangle 14"/>
          <p:cNvSpPr/>
          <p:nvPr userDrawn="1"/>
        </p:nvSpPr>
        <p:spPr>
          <a:xfrm>
            <a:off x="0" y="4933950"/>
            <a:ext cx="7857067" cy="139700"/>
          </a:xfrm>
          <a:prstGeom prst="rect">
            <a:avLst/>
          </a:prstGeom>
          <a:solidFill>
            <a:srgbClr val="1E1E1E"/>
          </a:solidFill>
          <a:ln>
            <a:noFill/>
          </a:ln>
          <a:effectLst/>
        </p:spPr>
        <p:style>
          <a:lnRef idx="1">
            <a:schemeClr val="accent1"/>
          </a:lnRef>
          <a:fillRef idx="3">
            <a:schemeClr val="accent1"/>
          </a:fillRef>
          <a:effectRef idx="2">
            <a:schemeClr val="accent1"/>
          </a:effectRef>
          <a:fontRef idx="minor">
            <a:schemeClr val="lt1"/>
          </a:fontRef>
        </p:style>
        <p:txBody>
          <a:bodyPr lIns="182880" tIns="45713" rIns="91425" bIns="45713" rtlCol="0" anchor="ctr"/>
          <a:lstStyle/>
          <a:p>
            <a:pPr algn="l"/>
            <a:fld id="{5266C0E3-FCB2-4D10-9980-6DFC0D8FABCB}" type="slidenum">
              <a:rPr lang="en-US" sz="500" smtClean="0">
                <a:solidFill>
                  <a:srgbClr val="BFBFBF">
                    <a:alpha val="50000"/>
                  </a:srgbClr>
                </a:solidFill>
                <a:latin typeface="Arial"/>
                <a:cs typeface="Arial"/>
              </a:rPr>
              <a:pPr algn="l"/>
              <a:t>‹#›</a:t>
            </a:fld>
            <a:endParaRPr lang="en-US" sz="500">
              <a:latin typeface="Arial"/>
              <a:cs typeface="Arial"/>
            </a:endParaRPr>
          </a:p>
        </p:txBody>
      </p:sp>
      <p:sp>
        <p:nvSpPr>
          <p:cNvPr id="16" name="Rectangle 15"/>
          <p:cNvSpPr/>
          <p:nvPr userDrawn="1"/>
        </p:nvSpPr>
        <p:spPr>
          <a:xfrm>
            <a:off x="8695267" y="4933950"/>
            <a:ext cx="448732" cy="13970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sp>
        <p:nvSpPr>
          <p:cNvPr id="21" name="TextBox 20"/>
          <p:cNvSpPr txBox="1"/>
          <p:nvPr userDrawn="1"/>
        </p:nvSpPr>
        <p:spPr>
          <a:xfrm>
            <a:off x="441325" y="4936068"/>
            <a:ext cx="2572808" cy="143827"/>
          </a:xfrm>
          <a:prstGeom prst="rect">
            <a:avLst/>
          </a:prstGeom>
          <a:noFill/>
        </p:spPr>
        <p:txBody>
          <a:bodyPr wrap="none" lIns="57139" tIns="0" rIns="57139" bIns="0" rtlCol="0" anchor="ctr" anchorCtr="0">
            <a:noAutofit/>
          </a:bodyPr>
          <a:lstStyle>
            <a:defPPr>
              <a:defRPr lang="en-US"/>
            </a:defPPr>
            <a:lvl1pPr algn="r">
              <a:defRPr sz="1100">
                <a:solidFill>
                  <a:srgbClr val="344A58">
                    <a:alpha val="50000"/>
                  </a:srgbClr>
                </a:solidFill>
                <a:latin typeface="Arial"/>
                <a:cs typeface="Arial"/>
              </a:defRPr>
            </a:lvl1pPr>
          </a:lstStyle>
          <a:p>
            <a:pPr marL="0" marR="0" indent="0" algn="l" defTabSz="342863" rtl="0" eaLnBrk="1" fontAlgn="auto" latinLnBrk="0" hangingPunct="1">
              <a:lnSpc>
                <a:spcPct val="80000"/>
              </a:lnSpc>
              <a:spcBef>
                <a:spcPts val="0"/>
              </a:spcBef>
              <a:spcAft>
                <a:spcPts val="0"/>
              </a:spcAft>
              <a:buClrTx/>
              <a:buSzTx/>
              <a:buFontTx/>
              <a:buNone/>
              <a:tabLst/>
              <a:defRPr/>
            </a:pPr>
            <a:r>
              <a:rPr lang="en-US" sz="700" b="1">
                <a:solidFill>
                  <a:schemeClr val="accent3">
                    <a:lumMod val="40000"/>
                    <a:lumOff val="60000"/>
                    <a:alpha val="50000"/>
                  </a:schemeClr>
                </a:solidFill>
                <a:latin typeface="Arial"/>
                <a:cs typeface="Arial"/>
              </a:rPr>
              <a:t>JUNIPER NETWORKS CONFIDENTIAL </a:t>
            </a:r>
            <a:r>
              <a:rPr lang="en-US" sz="700" b="1">
                <a:solidFill>
                  <a:schemeClr val="accent3">
                    <a:lumMod val="60000"/>
                    <a:lumOff val="40000"/>
                    <a:alpha val="50000"/>
                  </a:schemeClr>
                </a:solidFill>
                <a:latin typeface="Arial"/>
                <a:cs typeface="Arial"/>
              </a:rPr>
              <a:t>– </a:t>
            </a:r>
            <a:r>
              <a:rPr lang="en-US" sz="700" b="1">
                <a:solidFill>
                  <a:schemeClr val="accent3">
                    <a:lumMod val="40000"/>
                    <a:lumOff val="60000"/>
                    <a:alpha val="50000"/>
                  </a:schemeClr>
                </a:solidFill>
                <a:latin typeface="Arial"/>
                <a:cs typeface="Arial"/>
              </a:rPr>
              <a:t>NEED TO KNOW</a:t>
            </a:r>
            <a:endParaRPr lang="en-US" sz="500" b="0">
              <a:solidFill>
                <a:schemeClr val="accent3">
                  <a:lumMod val="40000"/>
                  <a:lumOff val="60000"/>
                  <a:alpha val="50000"/>
                </a:schemeClr>
              </a:solidFill>
              <a:latin typeface="Arial"/>
              <a:cs typeface="Arial"/>
            </a:endParaRPr>
          </a:p>
        </p:txBody>
      </p:sp>
      <p:pic>
        <p:nvPicPr>
          <p:cNvPr id="22" name="Picture 21" descr="juniper_rgb_black_sm.p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017934" y="4929329"/>
            <a:ext cx="537633" cy="163669"/>
          </a:xfrm>
          <a:prstGeom prst="rect">
            <a:avLst/>
          </a:prstGeom>
        </p:spPr>
      </p:pic>
      <p:sp>
        <p:nvSpPr>
          <p:cNvPr id="8" name="TextBox 7"/>
          <p:cNvSpPr txBox="1"/>
          <p:nvPr userDrawn="1"/>
        </p:nvSpPr>
        <p:spPr>
          <a:xfrm>
            <a:off x="6343649" y="4931832"/>
            <a:ext cx="1499121" cy="156634"/>
          </a:xfrm>
          <a:prstGeom prst="rect">
            <a:avLst/>
          </a:prstGeom>
          <a:noFill/>
        </p:spPr>
        <p:txBody>
          <a:bodyPr wrap="none" lIns="91421" tIns="45711" rIns="91421" bIns="45711" rtlCol="0" anchor="ctr" anchorCtr="0">
            <a:noAutofit/>
          </a:bodyPr>
          <a:lstStyle>
            <a:defPPr>
              <a:defRPr lang="en-US"/>
            </a:defPPr>
            <a:lvl1pPr algn="r">
              <a:defRPr sz="1100">
                <a:solidFill>
                  <a:srgbClr val="344A58">
                    <a:alpha val="50000"/>
                  </a:srgbClr>
                </a:solidFill>
                <a:latin typeface="Arial"/>
                <a:cs typeface="Arial"/>
              </a:defRPr>
            </a:lvl1pPr>
          </a:lstStyle>
          <a:p>
            <a:pPr algn="r"/>
            <a:r>
              <a:rPr lang="en-US" sz="500" b="0" i="0" kern="1200">
                <a:solidFill>
                  <a:schemeClr val="bg1">
                    <a:lumMod val="75000"/>
                    <a:alpha val="50000"/>
                  </a:schemeClr>
                </a:solidFill>
                <a:latin typeface="Arial"/>
                <a:ea typeface="+mn-ea"/>
                <a:cs typeface="Arial"/>
              </a:rPr>
              <a:t>© 2017 Juniper Networks, Inc. All rights reserved.</a:t>
            </a:r>
            <a:endParaRPr lang="en-US" sz="500" b="0" i="0">
              <a:solidFill>
                <a:schemeClr val="bg1">
                  <a:lumMod val="75000"/>
                  <a:alpha val="50000"/>
                </a:schemeClr>
              </a:solidFill>
            </a:endParaRPr>
          </a:p>
        </p:txBody>
      </p:sp>
    </p:spTree>
    <p:extLst>
      <p:ext uri="{BB962C8B-B14F-4D97-AF65-F5344CB8AC3E}">
        <p14:creationId xmlns:p14="http://schemas.microsoft.com/office/powerpoint/2010/main" val="35626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ild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52610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uildings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C60C819-8573-473E-84FA-D5CD09CF3B21}"/>
              </a:ext>
            </a:extLst>
          </p:cNvPr>
          <p:cNvPicPr>
            <a:picLocks noChangeAspect="1"/>
          </p:cNvPicPr>
          <p:nvPr userDrawn="1"/>
        </p:nvPicPr>
        <p:blipFill>
          <a:blip r:embed="rId2"/>
          <a:stretch>
            <a:fillRect/>
          </a:stretch>
        </p:blipFill>
        <p:spPr>
          <a:xfrm>
            <a:off x="6896100" y="0"/>
            <a:ext cx="2247900" cy="5143500"/>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cxnSp>
        <p:nvCxnSpPr>
          <p:cNvPr id="9" name="Straight Connector 8">
            <a:extLst>
              <a:ext uri="{FF2B5EF4-FFF2-40B4-BE49-F238E27FC236}">
                <a16:creationId xmlns:a16="http://schemas.microsoft.com/office/drawing/2014/main" id="{F21294AE-A281-46AB-9539-C90BA9C3254A}"/>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A0FE86-AA7F-479C-927D-5398E1942C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3" name="Straight Connector 12">
            <a:extLst>
              <a:ext uri="{FF2B5EF4-FFF2-40B4-BE49-F238E27FC236}">
                <a16:creationId xmlns:a16="http://schemas.microsoft.com/office/drawing/2014/main" id="{25896E1A-46B6-441E-831F-0C83472FFC4B}"/>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57C53FF-5A2C-454D-9362-097ECCE23106}"/>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C9BDF50-2E05-47A9-96A9-8AB3839AF7F2}"/>
              </a:ext>
            </a:extLst>
          </p:cNvPr>
          <p:cNvSpPr txBox="1"/>
          <p:nvPr userDrawn="1"/>
        </p:nvSpPr>
        <p:spPr>
          <a:xfrm>
            <a:off x="361553" y="550258"/>
            <a:ext cx="5134303" cy="461665"/>
          </a:xfrm>
          <a:prstGeom prst="rect">
            <a:avLst/>
          </a:prstGeom>
          <a:noFill/>
        </p:spPr>
        <p:txBody>
          <a:bodyPr wrap="square" lIns="0" tIns="0" rIns="0" bIns="0" rtlCol="0">
            <a:spAutoFit/>
          </a:bodyPr>
          <a:lstStyle/>
          <a:p>
            <a:r>
              <a:rPr lang="en-US" sz="3000">
                <a:solidFill>
                  <a:schemeClr val="accent1"/>
                </a:solidFill>
                <a:latin typeface="+mn-lt"/>
              </a:rPr>
              <a:t>AGENDA</a:t>
            </a:r>
          </a:p>
        </p:txBody>
      </p:sp>
    </p:spTree>
    <p:extLst>
      <p:ext uri="{BB962C8B-B14F-4D97-AF65-F5344CB8AC3E}">
        <p14:creationId xmlns:p14="http://schemas.microsoft.com/office/powerpoint/2010/main" val="188550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uilding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155D99D-F06B-4417-8FF3-9782A706C341}"/>
              </a:ext>
            </a:extLst>
          </p:cNvPr>
          <p:cNvPicPr>
            <a:picLocks noChangeAspect="1"/>
          </p:cNvPicPr>
          <p:nvPr userDrawn="1"/>
        </p:nvPicPr>
        <p:blipFill>
          <a:blip r:embed="rId2"/>
          <a:stretch>
            <a:fillRect/>
          </a:stretch>
        </p:blipFill>
        <p:spPr>
          <a:xfrm>
            <a:off x="6896100" y="0"/>
            <a:ext cx="2247900" cy="5143500"/>
          </a:xfrm>
          <a:prstGeom prst="rect">
            <a:avLst/>
          </a:prstGeom>
        </p:spPr>
      </p:pic>
      <p:sp>
        <p:nvSpPr>
          <p:cNvPr id="2" name="Title 1">
            <a:extLst>
              <a:ext uri="{FF2B5EF4-FFF2-40B4-BE49-F238E27FC236}">
                <a16:creationId xmlns:a16="http://schemas.microsoft.com/office/drawing/2014/main" id="{9931023E-3ED6-4EB6-BA08-CC69EB9EC0CB}"/>
              </a:ext>
            </a:extLst>
          </p:cNvPr>
          <p:cNvSpPr>
            <a:spLocks noGrp="1"/>
          </p:cNvSpPr>
          <p:nvPr userDrawn="1">
            <p:ph type="title"/>
          </p:nvPr>
        </p:nvSpPr>
        <p:spPr>
          <a:xfrm>
            <a:off x="413992" y="1282305"/>
            <a:ext cx="6252730" cy="1176312"/>
          </a:xfrm>
        </p:spPr>
        <p:txBody>
          <a:bodyPr anchor="b"/>
          <a:lstStyle>
            <a:lvl1pPr>
              <a:defRPr sz="2000"/>
            </a:lvl1pPr>
          </a:lstStyle>
          <a:p>
            <a:r>
              <a:rPr lang="en-US"/>
              <a:t>Click to edit Master title style</a:t>
            </a:r>
          </a:p>
        </p:txBody>
      </p:sp>
      <p:sp>
        <p:nvSpPr>
          <p:cNvPr id="3" name="Text Placeholder 2">
            <a:extLst>
              <a:ext uri="{FF2B5EF4-FFF2-40B4-BE49-F238E27FC236}">
                <a16:creationId xmlns:a16="http://schemas.microsoft.com/office/drawing/2014/main" id="{6689C7F4-91DD-4EC4-AC14-1F98815A7594}"/>
              </a:ext>
            </a:extLst>
          </p:cNvPr>
          <p:cNvSpPr>
            <a:spLocks noGrp="1"/>
          </p:cNvSpPr>
          <p:nvPr userDrawn="1">
            <p:ph type="body" idx="1"/>
          </p:nvPr>
        </p:nvSpPr>
        <p:spPr>
          <a:xfrm>
            <a:off x="413992" y="2597678"/>
            <a:ext cx="6252730" cy="551404"/>
          </a:xfrm>
        </p:spPr>
        <p:txBody>
          <a:bodyPr/>
          <a:lstStyle>
            <a:lvl1pPr marL="0" indent="0">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cxnSp>
        <p:nvCxnSpPr>
          <p:cNvPr id="9" name="Straight Connector 8">
            <a:extLst>
              <a:ext uri="{FF2B5EF4-FFF2-40B4-BE49-F238E27FC236}">
                <a16:creationId xmlns:a16="http://schemas.microsoft.com/office/drawing/2014/main" id="{F21294AE-A281-46AB-9539-C90BA9C3254A}"/>
              </a:ext>
            </a:extLst>
          </p:cNvPr>
          <p:cNvCxnSpPr/>
          <p:nvPr userDrawn="1"/>
        </p:nvCxnSpPr>
        <p:spPr>
          <a:xfrm>
            <a:off x="410590" y="2511470"/>
            <a:ext cx="6305170" cy="0"/>
          </a:xfrm>
          <a:prstGeom prst="line">
            <a:avLst/>
          </a:prstGeom>
          <a:ln w="6350"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4BA0FE86-AA7F-479C-927D-5398E1942C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3" name="Straight Connector 12">
            <a:extLst>
              <a:ext uri="{FF2B5EF4-FFF2-40B4-BE49-F238E27FC236}">
                <a16:creationId xmlns:a16="http://schemas.microsoft.com/office/drawing/2014/main" id="{25896E1A-46B6-441E-831F-0C83472FFC4B}"/>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uilding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267843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building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122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7247F9-AC8B-49FF-A1B8-ACD61B875714}"/>
              </a:ext>
            </a:extLst>
          </p:cNvPr>
          <p:cNvPicPr>
            <a:picLocks noChangeAspect="1"/>
          </p:cNvPicPr>
          <p:nvPr userDrawn="1"/>
        </p:nvPicPr>
        <p:blipFill>
          <a:blip r:embed="rId2"/>
          <a:stretch>
            <a:fillRect/>
          </a:stretch>
        </p:blipFill>
        <p:spPr>
          <a:xfrm>
            <a:off x="6906427" y="-12225"/>
            <a:ext cx="2252742" cy="5155725"/>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pic>
        <p:nvPicPr>
          <p:cNvPr id="11" name="Picture 10">
            <a:extLst>
              <a:ext uri="{FF2B5EF4-FFF2-40B4-BE49-F238E27FC236}">
                <a16:creationId xmlns:a16="http://schemas.microsoft.com/office/drawing/2014/main" id="{F8B3AE68-144F-4071-988F-7B4D7DCD5B6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2" name="Straight Connector 11">
            <a:extLst>
              <a:ext uri="{FF2B5EF4-FFF2-40B4-BE49-F238E27FC236}">
                <a16:creationId xmlns:a16="http://schemas.microsoft.com/office/drawing/2014/main" id="{0B3DCDB4-F6EA-48C3-BB2F-FD7ED68283E4}"/>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CDAB49-BE7F-4463-B504-DFDB1D6A1853}"/>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75207B4E-EDD0-4DE1-8D78-8298A1C15B15}"/>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8DEA0664-D2FB-4343-9A16-AD786525FCF7}"/>
              </a:ext>
            </a:extLst>
          </p:cNvPr>
          <p:cNvSpPr txBox="1"/>
          <p:nvPr userDrawn="1"/>
        </p:nvSpPr>
        <p:spPr>
          <a:xfrm>
            <a:off x="361553" y="550258"/>
            <a:ext cx="5134303" cy="461665"/>
          </a:xfrm>
          <a:prstGeom prst="rect">
            <a:avLst/>
          </a:prstGeom>
          <a:noFill/>
        </p:spPr>
        <p:txBody>
          <a:bodyPr wrap="square" lIns="0" tIns="0" rIns="0" bIns="0" rtlCol="0">
            <a:spAutoFit/>
          </a:bodyPr>
          <a:lstStyle/>
          <a:p>
            <a:r>
              <a:rPr lang="en-US" sz="3000">
                <a:solidFill>
                  <a:schemeClr val="accent1"/>
                </a:solidFill>
                <a:latin typeface="+mn-lt"/>
              </a:rPr>
              <a:t>AGENDA</a:t>
            </a:r>
          </a:p>
        </p:txBody>
      </p:sp>
    </p:spTree>
    <p:extLst>
      <p:ext uri="{BB962C8B-B14F-4D97-AF65-F5344CB8AC3E}">
        <p14:creationId xmlns:p14="http://schemas.microsoft.com/office/powerpoint/2010/main" val="3095505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las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4FCB7B-A562-49C4-86BA-C151EF54C456}"/>
              </a:ext>
            </a:extLst>
          </p:cNvPr>
          <p:cNvPicPr>
            <a:picLocks noChangeAspect="1"/>
          </p:cNvPicPr>
          <p:nvPr userDrawn="1"/>
        </p:nvPicPr>
        <p:blipFill>
          <a:blip r:embed="rId2"/>
          <a:stretch>
            <a:fillRect/>
          </a:stretch>
        </p:blipFill>
        <p:spPr>
          <a:xfrm>
            <a:off x="882" y="0"/>
            <a:ext cx="9142235" cy="5143501"/>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188831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Fi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E639A-21D8-4529-B78A-3DB84BC56A2B}"/>
              </a:ext>
            </a:extLst>
          </p:cNvPr>
          <p:cNvPicPr>
            <a:picLocks noChangeAspect="1"/>
          </p:cNvPicPr>
          <p:nvPr userDrawn="1"/>
        </p:nvPicPr>
        <p:blipFill>
          <a:blip r:embed="rId2"/>
          <a:stretch>
            <a:fillRect/>
          </a:stretch>
        </p:blipFill>
        <p:spPr>
          <a:xfrm>
            <a:off x="0" y="-23029"/>
            <a:ext cx="9143999" cy="5167312"/>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67528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las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4FCB7B-A562-49C4-86BA-C151EF54C456}"/>
              </a:ext>
            </a:extLst>
          </p:cNvPr>
          <p:cNvPicPr>
            <a:picLocks noChangeAspect="1"/>
          </p:cNvPicPr>
          <p:nvPr userDrawn="1"/>
        </p:nvPicPr>
        <p:blipFill>
          <a:blip r:embed="rId2"/>
          <a:stretch>
            <a:fillRect/>
          </a:stretch>
        </p:blipFill>
        <p:spPr>
          <a:xfrm>
            <a:off x="882" y="0"/>
            <a:ext cx="9142235" cy="5143501"/>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389860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hell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3410117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3615822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a:xfrm>
            <a:off x="383094" y="1576877"/>
            <a:ext cx="8426703" cy="1543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hasCustomPrompt="1"/>
          </p:nvPr>
        </p:nvSpPr>
        <p:spPr>
          <a:xfrm>
            <a:off x="382588" y="1138238"/>
            <a:ext cx="8383587" cy="345329"/>
          </a:xfrm>
        </p:spPr>
        <p:txBody>
          <a:bodyPr/>
          <a:lstStyle>
            <a:lvl1pPr>
              <a:defRPr sz="1800">
                <a:solidFill>
                  <a:schemeClr val="tx1"/>
                </a:solidFill>
              </a:defRPr>
            </a:lvl1pPr>
          </a:lstStyle>
          <a:p>
            <a:pPr lvl="0"/>
            <a:r>
              <a:rPr lang="en-US"/>
              <a:t>Edit Master subtitle styles</a:t>
            </a:r>
          </a:p>
        </p:txBody>
      </p:sp>
    </p:spTree>
    <p:extLst>
      <p:ext uri="{BB962C8B-B14F-4D97-AF65-F5344CB8AC3E}">
        <p14:creationId xmlns:p14="http://schemas.microsoft.com/office/powerpoint/2010/main" val="211124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7" name="Text Placeholder 6">
            <a:extLst>
              <a:ext uri="{FF2B5EF4-FFF2-40B4-BE49-F238E27FC236}">
                <a16:creationId xmlns:a16="http://schemas.microsoft.com/office/drawing/2014/main" id="{4C7EE639-90BA-4F95-A316-8573F0931258}"/>
              </a:ext>
            </a:extLst>
          </p:cNvPr>
          <p:cNvSpPr>
            <a:spLocks noGrp="1"/>
          </p:cNvSpPr>
          <p:nvPr>
            <p:ph type="body" sz="quarter" idx="13"/>
          </p:nvPr>
        </p:nvSpPr>
        <p:spPr>
          <a:xfrm>
            <a:off x="382588" y="1138238"/>
            <a:ext cx="8383587" cy="345329"/>
          </a:xfrm>
        </p:spPr>
        <p:txBody>
          <a:bodyPr/>
          <a:lstStyle>
            <a:lvl1pPr>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3367141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180875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8408A-7102-476C-9290-BECEF76DA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0A7AC-49F7-4C9E-8BDE-1497C0C91F73}"/>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3" name="Rectangle 2">
            <a:extLst>
              <a:ext uri="{FF2B5EF4-FFF2-40B4-BE49-F238E27FC236}">
                <a16:creationId xmlns:a16="http://schemas.microsoft.com/office/drawing/2014/main" id="{8A15A7EC-00A5-4ED8-8F5E-26841CAB28B1}"/>
              </a:ext>
            </a:extLst>
          </p:cNvPr>
          <p:cNvSpPr/>
          <p:nvPr userDrawn="1"/>
        </p:nvSpPr>
        <p:spPr>
          <a:xfrm>
            <a:off x="0" y="0"/>
            <a:ext cx="9144000" cy="132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003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4" name="TextBox 3">
            <a:extLst>
              <a:ext uri="{FF2B5EF4-FFF2-40B4-BE49-F238E27FC236}">
                <a16:creationId xmlns:a16="http://schemas.microsoft.com/office/drawing/2014/main" id="{29E959D4-4C7E-4B11-9B98-0DE93F522068}"/>
              </a:ext>
            </a:extLst>
          </p:cNvPr>
          <p:cNvSpPr txBox="1"/>
          <p:nvPr userDrawn="1"/>
        </p:nvSpPr>
        <p:spPr>
          <a:xfrm>
            <a:off x="3847643" y="4973691"/>
            <a:ext cx="1464589" cy="12311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CONFIDENTIAL</a:t>
            </a:r>
          </a:p>
        </p:txBody>
      </p:sp>
    </p:spTree>
    <p:extLst>
      <p:ext uri="{BB962C8B-B14F-4D97-AF65-F5344CB8AC3E}">
        <p14:creationId xmlns:p14="http://schemas.microsoft.com/office/powerpoint/2010/main" val="22098570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ADB6-AE98-4A19-B4B6-1D5B037AB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F2708-DF23-442B-93C5-947F15567B9E}"/>
              </a:ext>
            </a:extLst>
          </p:cNvPr>
          <p:cNvSpPr>
            <a:spLocks noGrp="1"/>
          </p:cNvSpPr>
          <p:nvPr>
            <p:ph sz="half" idx="1"/>
          </p:nvPr>
        </p:nvSpPr>
        <p:spPr>
          <a:xfrm>
            <a:off x="385922"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8EE85B-F64E-41DC-87C2-A4DD6092E503}"/>
              </a:ext>
            </a:extLst>
          </p:cNvPr>
          <p:cNvSpPr>
            <a:spLocks noGrp="1"/>
          </p:cNvSpPr>
          <p:nvPr>
            <p:ph sz="half" idx="2"/>
          </p:nvPr>
        </p:nvSpPr>
        <p:spPr>
          <a:xfrm>
            <a:off x="4891884"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8D0C55D-0F99-429E-A70A-DFB8F7B83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CA337-4D49-46CB-8189-CA7F18F542CD}"/>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230836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851-18BF-4117-813B-E87385AB30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30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577" y="645747"/>
            <a:ext cx="8229601" cy="369332"/>
          </a:xfrm>
          <a:prstGeom prst="rect">
            <a:avLst/>
          </a:prstGeom>
        </p:spPr>
        <p:txBody>
          <a:bodyPr lIns="0" tIns="0" rIns="0" bIns="0" anchor="b" anchorCtr="0">
            <a:spAutoFit/>
          </a:bodyPr>
          <a:lstStyle>
            <a:lvl1pPr>
              <a:lnSpc>
                <a:spcPct val="90000"/>
              </a:lnSpc>
              <a:spcBef>
                <a:spcPts val="250"/>
              </a:spcBef>
              <a:defRPr lang="en-US" sz="3000" b="0" spc="-38" baseline="0">
                <a:solidFill>
                  <a:schemeClr val="tx1"/>
                </a:solidFill>
                <a:ea typeface="+mn-ea"/>
              </a:defRPr>
            </a:lvl1pPr>
          </a:lstStyle>
          <a:p>
            <a:pPr marL="0" lvl="0" defTabSz="685620">
              <a:lnSpc>
                <a:spcPct val="80000"/>
              </a:lnSpc>
            </a:pPr>
            <a:r>
              <a:rPr lang="en-US"/>
              <a:t>Click to edit Master title style</a:t>
            </a:r>
          </a:p>
        </p:txBody>
      </p:sp>
      <p:sp>
        <p:nvSpPr>
          <p:cNvPr id="3" name="Content Placeholder 2"/>
          <p:cNvSpPr>
            <a:spLocks noGrp="1"/>
          </p:cNvSpPr>
          <p:nvPr>
            <p:ph idx="1"/>
          </p:nvPr>
        </p:nvSpPr>
        <p:spPr>
          <a:xfrm>
            <a:off x="450527" y="1642687"/>
            <a:ext cx="8229601" cy="3051807"/>
          </a:xfrm>
          <a:prstGeom prst="rect">
            <a:avLst/>
          </a:prstGeom>
        </p:spPr>
        <p:txBody>
          <a:bodyPr lIns="91425" tIns="45713" rIns="91425" bIns="45713"/>
          <a:lstStyle>
            <a:lvl1pPr>
              <a:lnSpc>
                <a:spcPct val="95000"/>
              </a:lnSpc>
              <a:spcBef>
                <a:spcPts val="563"/>
              </a:spcBef>
              <a:buClr>
                <a:schemeClr val="tx1"/>
              </a:buClr>
              <a:defRPr sz="2000" baseline="0">
                <a:solidFill>
                  <a:schemeClr val="accent2"/>
                </a:solidFill>
              </a:defRPr>
            </a:lvl1pPr>
            <a:lvl2pPr marL="557178" indent="-214299">
              <a:lnSpc>
                <a:spcPct val="95000"/>
              </a:lnSpc>
              <a:spcBef>
                <a:spcPts val="250"/>
              </a:spcBef>
              <a:buClr>
                <a:schemeClr val="tx1"/>
              </a:buClr>
              <a:buFont typeface="Arial" panose="020B0604020202020204" pitchFamily="34" charset="0"/>
              <a:buChar char="•"/>
              <a:defRPr sz="1750">
                <a:solidFill>
                  <a:schemeClr val="accent2"/>
                </a:solidFill>
              </a:defRPr>
            </a:lvl2pPr>
            <a:lvl3pPr>
              <a:lnSpc>
                <a:spcPct val="95000"/>
              </a:lnSpc>
              <a:spcBef>
                <a:spcPts val="250"/>
              </a:spcBef>
              <a:buClr>
                <a:schemeClr val="tx1"/>
              </a:buClr>
              <a:defRPr sz="1500">
                <a:solidFill>
                  <a:schemeClr val="accent2"/>
                </a:solidFill>
              </a:defRPr>
            </a:lvl3pPr>
            <a:lvl4pPr marL="1200073" indent="-171440">
              <a:lnSpc>
                <a:spcPct val="95000"/>
              </a:lnSpc>
              <a:spcBef>
                <a:spcPts val="250"/>
              </a:spcBef>
              <a:buClr>
                <a:schemeClr val="tx1"/>
              </a:buClr>
              <a:buFont typeface="Arial" panose="020B0604020202020204" pitchFamily="34" charset="0"/>
              <a:buChar char="•"/>
              <a:defRPr sz="1250">
                <a:solidFill>
                  <a:schemeClr val="accent2"/>
                </a:solidFill>
              </a:defRPr>
            </a:lvl4pPr>
            <a:lvl5pPr>
              <a:defRPr>
                <a:solidFill>
                  <a:srgbClr val="292929"/>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11"/>
          </p:nvPr>
        </p:nvSpPr>
        <p:spPr>
          <a:xfrm>
            <a:off x="430501" y="1072589"/>
            <a:ext cx="8229719" cy="370284"/>
          </a:xfrm>
          <a:prstGeom prst="rect">
            <a:avLst/>
          </a:prstGeom>
        </p:spPr>
        <p:txBody>
          <a:bodyPr lIns="109887" tIns="54942" rIns="109887" bIns="54942"/>
          <a:lstStyle>
            <a:lvl1pPr marL="0" indent="0">
              <a:lnSpc>
                <a:spcPct val="95000"/>
              </a:lnSpc>
              <a:spcBef>
                <a:spcPts val="250"/>
              </a:spcBef>
              <a:buNone/>
              <a:defRPr sz="2000" cap="none" spc="-38" baseline="0">
                <a:solidFill>
                  <a:schemeClr val="accent2"/>
                </a:solidFill>
              </a:defRPr>
            </a:lvl1pPr>
            <a:lvl2pPr marL="342879" indent="0">
              <a:buNone/>
              <a:defRPr sz="2125">
                <a:solidFill>
                  <a:schemeClr val="tx1"/>
                </a:solidFill>
              </a:defRPr>
            </a:lvl2pPr>
            <a:lvl3pPr marL="685757" indent="0">
              <a:buNone/>
              <a:defRPr sz="1500">
                <a:solidFill>
                  <a:schemeClr val="tx1"/>
                </a:solidFill>
              </a:defRPr>
            </a:lvl3pPr>
            <a:lvl4pPr marL="1028633" indent="0">
              <a:buNone/>
              <a:defRPr sz="1438">
                <a:solidFill>
                  <a:schemeClr val="tx1"/>
                </a:solidFill>
              </a:defRPr>
            </a:lvl4pPr>
            <a:lvl5pPr marL="1371511" indent="0">
              <a:buNone/>
              <a:defRPr sz="1438">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5524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Fie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E639A-21D8-4529-B78A-3DB84BC56A2B}"/>
              </a:ext>
            </a:extLst>
          </p:cNvPr>
          <p:cNvPicPr>
            <a:picLocks noChangeAspect="1"/>
          </p:cNvPicPr>
          <p:nvPr userDrawn="1"/>
        </p:nvPicPr>
        <p:blipFill>
          <a:blip r:embed="rId2"/>
          <a:stretch>
            <a:fillRect/>
          </a:stretch>
        </p:blipFill>
        <p:spPr>
          <a:xfrm>
            <a:off x="0" y="-23029"/>
            <a:ext cx="9143999" cy="5167312"/>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25752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39580" rtl="0" eaLnBrk="1" fontAlgn="base" hangingPunct="1">
              <a:lnSpc>
                <a:spcPct val="90000"/>
              </a:lnSpc>
              <a:spcBef>
                <a:spcPct val="0"/>
              </a:spcBef>
              <a:spcAft>
                <a:spcPts val="506"/>
              </a:spcAft>
              <a:defRPr lang="en-US" sz="2333" b="1" cap="all" baseline="0" dirty="0" smtClean="0">
                <a:solidFill>
                  <a:srgbClr val="292929"/>
                </a:solidFill>
                <a:latin typeface="+mj-lt"/>
                <a:ea typeface="+mj-ea"/>
                <a:cs typeface="+mj-cs"/>
              </a:defRPr>
            </a:lvl1pPr>
          </a:lstStyle>
          <a:p>
            <a:pPr lvl="0" algn="l" defTabSz="439580"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08369" indent="-108369">
              <a:buClr>
                <a:schemeClr val="tx1"/>
              </a:buClr>
              <a:defRPr>
                <a:solidFill>
                  <a:schemeClr val="tx1"/>
                </a:solidFill>
              </a:defRPr>
            </a:lvl1pPr>
            <a:lvl2pPr marL="547950" indent="-216737">
              <a:buClr>
                <a:schemeClr val="tx1"/>
              </a:buClr>
              <a:defRPr>
                <a:solidFill>
                  <a:schemeClr val="tx1"/>
                </a:solidFill>
              </a:defRPr>
            </a:lvl2pPr>
            <a:lvl3pPr marL="821160" indent="-215211">
              <a:buClr>
                <a:schemeClr val="tx1"/>
              </a:buClr>
              <a:buSzPct val="96000"/>
              <a:buFont typeface="Wingdings" pitchFamily="2" charset="2"/>
              <a:buChar char="§"/>
              <a:defRPr>
                <a:solidFill>
                  <a:schemeClr val="tx1"/>
                </a:solidFill>
              </a:defRPr>
            </a:lvl3pPr>
            <a:lvl4pPr marL="1103530" indent="-224369">
              <a:buClr>
                <a:schemeClr val="tx1"/>
              </a:buClr>
              <a:defRPr>
                <a:solidFill>
                  <a:schemeClr val="tx1"/>
                </a:solidFill>
              </a:defRPr>
            </a:lvl4pPr>
            <a:lvl5pPr marL="1427110" indent="-21673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6047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39580" rtl="0" eaLnBrk="1" fontAlgn="base" hangingPunct="1">
              <a:lnSpc>
                <a:spcPct val="90000"/>
              </a:lnSpc>
              <a:spcBef>
                <a:spcPct val="0"/>
              </a:spcBef>
              <a:spcAft>
                <a:spcPts val="506"/>
              </a:spcAft>
              <a:defRPr lang="en-US" sz="2333" b="1" cap="all" baseline="0" dirty="0" smtClean="0">
                <a:solidFill>
                  <a:srgbClr val="292929"/>
                </a:solidFill>
                <a:latin typeface="+mj-lt"/>
                <a:ea typeface="+mj-ea"/>
                <a:cs typeface="+mj-cs"/>
              </a:defRPr>
            </a:lvl1pPr>
          </a:lstStyle>
          <a:p>
            <a:pPr lvl="0" algn="l" defTabSz="439580"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08369" indent="-108369">
              <a:buClr>
                <a:schemeClr val="tx1"/>
              </a:buClr>
              <a:defRPr>
                <a:solidFill>
                  <a:schemeClr val="tx1"/>
                </a:solidFill>
              </a:defRPr>
            </a:lvl1pPr>
            <a:lvl2pPr marL="547950" indent="-216737">
              <a:buClr>
                <a:schemeClr val="tx1"/>
              </a:buClr>
              <a:defRPr>
                <a:solidFill>
                  <a:schemeClr val="tx1"/>
                </a:solidFill>
              </a:defRPr>
            </a:lvl2pPr>
            <a:lvl3pPr marL="821160" indent="-215211">
              <a:buClr>
                <a:schemeClr val="tx1"/>
              </a:buClr>
              <a:buSzPct val="96000"/>
              <a:buFont typeface="Wingdings" pitchFamily="2" charset="2"/>
              <a:buChar char="§"/>
              <a:defRPr>
                <a:solidFill>
                  <a:schemeClr val="tx1"/>
                </a:solidFill>
              </a:defRPr>
            </a:lvl3pPr>
            <a:lvl4pPr marL="1103530" indent="-224369">
              <a:buClr>
                <a:schemeClr val="tx1"/>
              </a:buClr>
              <a:defRPr>
                <a:solidFill>
                  <a:schemeClr val="tx1"/>
                </a:solidFill>
              </a:defRPr>
            </a:lvl4pPr>
            <a:lvl5pPr marL="1427110" indent="-21673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42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_no content">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454232" y="1"/>
            <a:ext cx="8220693" cy="942974"/>
          </a:xfrm>
          <a:prstGeom prst="rect">
            <a:avLst/>
          </a:prstGeom>
        </p:spPr>
        <p:txBody>
          <a:bodyPr lIns="54864" tIns="0" rIns="0" bIns="0" anchor="b" anchorCtr="0"/>
          <a:lstStyle>
            <a:lvl1pPr>
              <a:defRPr sz="2700" baseline="0">
                <a:solidFill>
                  <a:srgbClr val="445E8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45795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ubtitle and Content">
  <p:cSld name="2_Title Subtitle and Content">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371226" y="295421"/>
            <a:ext cx="8438572" cy="642305"/>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1"/>
              </a:buClr>
              <a:buSzPts val="2200"/>
              <a:buFont typeface="Lato"/>
              <a:buNone/>
              <a:defRPr sz="22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383094" y="1576877"/>
            <a:ext cx="8426703" cy="1543111"/>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1pPr>
            <a:lvl2pPr marL="914400" marR="0" lvl="1" indent="-323850" algn="l" rtl="0">
              <a:lnSpc>
                <a:spcPct val="95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67" name="Google Shape;67;p7"/>
          <p:cNvSpPr txBox="1">
            <a:spLocks noGrp="1"/>
          </p:cNvSpPr>
          <p:nvPr>
            <p:ph type="ftr" idx="11"/>
          </p:nvPr>
        </p:nvSpPr>
        <p:spPr>
          <a:xfrm>
            <a:off x="3898379" y="4979094"/>
            <a:ext cx="1363117" cy="107722"/>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9pPr>
          </a:lstStyle>
          <a:p>
            <a:endParaRPr/>
          </a:p>
        </p:txBody>
      </p:sp>
      <p:sp>
        <p:nvSpPr>
          <p:cNvPr id="68" name="Google Shape;68;p7"/>
          <p:cNvSpPr txBox="1">
            <a:spLocks noGrp="1"/>
          </p:cNvSpPr>
          <p:nvPr>
            <p:ph type="sldNum" idx="12"/>
          </p:nvPr>
        </p:nvSpPr>
        <p:spPr>
          <a:xfrm>
            <a:off x="8519467" y="4960629"/>
            <a:ext cx="245555" cy="10772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69" name="Google Shape;69;p7"/>
          <p:cNvSpPr txBox="1">
            <a:spLocks noGrp="1"/>
          </p:cNvSpPr>
          <p:nvPr>
            <p:ph type="body" idx="2"/>
          </p:nvPr>
        </p:nvSpPr>
        <p:spPr>
          <a:xfrm>
            <a:off x="382588" y="1138238"/>
            <a:ext cx="8383587" cy="345329"/>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23850" algn="l" rtl="0">
              <a:lnSpc>
                <a:spcPct val="95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87397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382" y="253196"/>
            <a:ext cx="8292797" cy="369332"/>
          </a:xfrm>
          <a:prstGeom prst="rect">
            <a:avLst/>
          </a:prstGeom>
        </p:spPr>
        <p:txBody>
          <a:bodyPr wrap="square" lIns="0" tIns="0" rIns="0" bIns="0" anchor="ctr" anchorCtr="0">
            <a:spAutoFit/>
          </a:bodyPr>
          <a:lstStyle>
            <a:lvl1pPr>
              <a:lnSpc>
                <a:spcPct val="90000"/>
              </a:lnSpc>
              <a:spcBef>
                <a:spcPts val="250"/>
              </a:spcBef>
              <a:defRPr lang="en-US" sz="3000" b="0" spc="-38" baseline="0">
                <a:solidFill>
                  <a:schemeClr val="tx1"/>
                </a:solidFill>
                <a:ea typeface="+mn-ea"/>
              </a:defRPr>
            </a:lvl1pPr>
          </a:lstStyle>
          <a:p>
            <a:pPr marL="0" lvl="0" defTabSz="685620">
              <a:lnSpc>
                <a:spcPct val="80000"/>
              </a:lnSpc>
            </a:pPr>
            <a:r>
              <a:rPr lang="en-US"/>
              <a:t>Click to edit Master title style</a:t>
            </a:r>
          </a:p>
        </p:txBody>
      </p:sp>
    </p:spTree>
    <p:extLst>
      <p:ext uri="{BB962C8B-B14F-4D97-AF65-F5344CB8AC3E}">
        <p14:creationId xmlns:p14="http://schemas.microsoft.com/office/powerpoint/2010/main" val="8439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88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2690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46921" rtl="0" eaLnBrk="1" fontAlgn="base" hangingPunct="1">
              <a:lnSpc>
                <a:spcPct val="90000"/>
              </a:lnSpc>
              <a:spcBef>
                <a:spcPct val="0"/>
              </a:spcBef>
              <a:spcAft>
                <a:spcPts val="514"/>
              </a:spcAft>
              <a:defRPr lang="en-US" sz="2333" b="1" cap="all" baseline="0" dirty="0" smtClean="0">
                <a:solidFill>
                  <a:srgbClr val="292929"/>
                </a:solidFill>
                <a:latin typeface="+mj-lt"/>
                <a:ea typeface="+mj-ea"/>
                <a:cs typeface="+mj-cs"/>
              </a:defRPr>
            </a:lvl1pPr>
          </a:lstStyle>
          <a:p>
            <a:pPr lvl="0" algn="l" defTabSz="446921" rtl="0" eaLnBrk="1" fontAlgn="base" hangingPunct="1">
              <a:lnSpc>
                <a:spcPct val="90000"/>
              </a:lnSpc>
              <a:spcBef>
                <a:spcPct val="0"/>
              </a:spcBef>
              <a:spcAft>
                <a:spcPct val="20000"/>
              </a:spcAft>
            </a:pPr>
            <a:r>
              <a:rPr lang="en-US"/>
              <a:t>Click to edit Master title style</a:t>
            </a:r>
          </a:p>
        </p:txBody>
      </p:sp>
      <p:sp>
        <p:nvSpPr>
          <p:cNvPr id="13" name="Content Placeholder 12"/>
          <p:cNvSpPr>
            <a:spLocks noGrp="1"/>
          </p:cNvSpPr>
          <p:nvPr>
            <p:ph sz="quarter" idx="10"/>
          </p:nvPr>
        </p:nvSpPr>
        <p:spPr>
          <a:xfrm>
            <a:off x="359424" y="857250"/>
            <a:ext cx="8229600" cy="3686175"/>
          </a:xfrm>
        </p:spPr>
        <p:txBody>
          <a:bodyPr/>
          <a:lstStyle>
            <a:lvl1pPr marL="110179" indent="-110179">
              <a:buClr>
                <a:schemeClr val="tx1"/>
              </a:buClr>
              <a:defRPr>
                <a:solidFill>
                  <a:schemeClr val="tx1"/>
                </a:solidFill>
              </a:defRPr>
            </a:lvl1pPr>
            <a:lvl2pPr marL="557100" indent="-220357">
              <a:buClr>
                <a:schemeClr val="tx1"/>
              </a:buClr>
              <a:defRPr>
                <a:solidFill>
                  <a:schemeClr val="tx1"/>
                </a:solidFill>
              </a:defRPr>
            </a:lvl2pPr>
            <a:lvl3pPr marL="834874" indent="-218805">
              <a:buClr>
                <a:schemeClr val="tx1"/>
              </a:buClr>
              <a:buSzPct val="96000"/>
              <a:buFont typeface="Wingdings" pitchFamily="2" charset="2"/>
              <a:buChar char="§"/>
              <a:defRPr>
                <a:solidFill>
                  <a:schemeClr val="tx1"/>
                </a:solidFill>
              </a:defRPr>
            </a:lvl3pPr>
            <a:lvl4pPr marL="1121959" indent="-228117">
              <a:buClr>
                <a:schemeClr val="tx1"/>
              </a:buClr>
              <a:defRPr>
                <a:solidFill>
                  <a:schemeClr val="tx1"/>
                </a:solidFill>
              </a:defRPr>
            </a:lvl4pPr>
            <a:lvl5pPr marL="1450942" indent="-220357">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88439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E851-18BF-4117-813B-E87385AB3014}"/>
              </a:ext>
            </a:extLst>
          </p:cNvPr>
          <p:cNvSpPr>
            <a:spLocks noGrp="1"/>
          </p:cNvSpPr>
          <p:nvPr>
            <p:ph type="title"/>
          </p:nvPr>
        </p:nvSpPr>
        <p:spPr/>
        <p:txBody>
          <a:bodyPr/>
          <a:lstStyle/>
          <a:p>
            <a:r>
              <a:rPr lang="en-US"/>
              <a:t>Click to edit Master title style</a:t>
            </a:r>
          </a:p>
        </p:txBody>
      </p:sp>
      <p:sp>
        <p:nvSpPr>
          <p:cNvPr id="7" name="Text Placeholder 7">
            <a:extLst>
              <a:ext uri="{FF2B5EF4-FFF2-40B4-BE49-F238E27FC236}">
                <a16:creationId xmlns:a16="http://schemas.microsoft.com/office/drawing/2014/main" id="{5AA82682-0649-449C-BDDB-F31441B5C02C}"/>
              </a:ext>
            </a:extLst>
          </p:cNvPr>
          <p:cNvSpPr>
            <a:spLocks noGrp="1"/>
          </p:cNvSpPr>
          <p:nvPr>
            <p:ph type="body" sz="quarter" idx="13"/>
          </p:nvPr>
        </p:nvSpPr>
        <p:spPr>
          <a:xfrm>
            <a:off x="495300" y="963544"/>
            <a:ext cx="8340764" cy="384383"/>
          </a:xfrm>
        </p:spPr>
        <p:txBody>
          <a:bodyPr>
            <a:normAutofit/>
          </a:bodyPr>
          <a:lstStyle>
            <a:lvl1pPr marL="0" indent="0">
              <a:buNone/>
              <a:defRPr lang="en-US" sz="1700" dirty="0" smtClean="0">
                <a:solidFill>
                  <a:schemeClr val="accent4"/>
                </a:solidFill>
              </a:defRPr>
            </a:lvl1pPr>
          </a:lstStyle>
          <a:p>
            <a:pPr lvl="0"/>
            <a:r>
              <a:rPr lang="en-US"/>
              <a:t>Edit Master text styles</a:t>
            </a:r>
          </a:p>
        </p:txBody>
      </p:sp>
    </p:spTree>
    <p:extLst>
      <p:ext uri="{BB962C8B-B14F-4D97-AF65-F5344CB8AC3E}">
        <p14:creationId xmlns:p14="http://schemas.microsoft.com/office/powerpoint/2010/main" val="4771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Glass">
  <p:cSld name="1_Title Glass">
    <p:spTree>
      <p:nvGrpSpPr>
        <p:cNvPr id="1" name="Shape 48"/>
        <p:cNvGrpSpPr/>
        <p:nvPr/>
      </p:nvGrpSpPr>
      <p:grpSpPr>
        <a:xfrm>
          <a:off x="0" y="0"/>
          <a:ext cx="0" cy="0"/>
          <a:chOff x="0" y="0"/>
          <a:chExt cx="0" cy="0"/>
        </a:xfrm>
      </p:grpSpPr>
      <p:pic>
        <p:nvPicPr>
          <p:cNvPr id="49" name="Google Shape;49;p4"/>
          <p:cNvPicPr preferRelativeResize="0"/>
          <p:nvPr/>
        </p:nvPicPr>
        <p:blipFill rotWithShape="1">
          <a:blip r:embed="rId2">
            <a:alphaModFix/>
          </a:blip>
          <a:srcRect/>
          <a:stretch/>
        </p:blipFill>
        <p:spPr>
          <a:xfrm>
            <a:off x="882" y="0"/>
            <a:ext cx="9142235" cy="5143501"/>
          </a:xfrm>
          <a:prstGeom prst="rect">
            <a:avLst/>
          </a:prstGeom>
          <a:noFill/>
          <a:ln>
            <a:noFill/>
          </a:ln>
        </p:spPr>
      </p:pic>
      <p:sp>
        <p:nvSpPr>
          <p:cNvPr id="50" name="Google Shape;50;p4"/>
          <p:cNvSpPr txBox="1">
            <a:spLocks noGrp="1"/>
          </p:cNvSpPr>
          <p:nvPr>
            <p:ph type="ctrTitle"/>
          </p:nvPr>
        </p:nvSpPr>
        <p:spPr>
          <a:xfrm>
            <a:off x="2280492" y="841772"/>
            <a:ext cx="4869455" cy="1103310"/>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lt1"/>
              </a:buClr>
              <a:buSzPts val="2800"/>
              <a:buFont typeface="Lato"/>
              <a:buNone/>
              <a:defRPr sz="2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
          <p:cNvSpPr txBox="1">
            <a:spLocks noGrp="1"/>
          </p:cNvSpPr>
          <p:nvPr>
            <p:ph type="subTitle" idx="1"/>
          </p:nvPr>
        </p:nvSpPr>
        <p:spPr>
          <a:xfrm>
            <a:off x="2280492" y="2080617"/>
            <a:ext cx="4869455" cy="321060"/>
          </a:xfrm>
          <a:prstGeom prst="rect">
            <a:avLst/>
          </a:prstGeom>
          <a:noFill/>
          <a:ln>
            <a:noFill/>
          </a:ln>
        </p:spPr>
        <p:txBody>
          <a:bodyPr spcFirstLastPara="1" wrap="square" lIns="0" tIns="0" rIns="0" bIns="0" anchor="t" anchorCtr="0"/>
          <a:lstStyle>
            <a:lvl1pPr marR="0" lvl="0" algn="l" rtl="0">
              <a:lnSpc>
                <a:spcPct val="95000"/>
              </a:lnSpc>
              <a:spcBef>
                <a:spcPts val="1200"/>
              </a:spcBef>
              <a:spcAft>
                <a:spcPts val="0"/>
              </a:spcAft>
              <a:buClr>
                <a:schemeClr val="lt1"/>
              </a:buClr>
              <a:buSzPts val="1600"/>
              <a:buFont typeface="Arial"/>
              <a:buNone/>
              <a:defRPr sz="1600" b="0" i="0" u="none" strike="noStrike" cap="none">
                <a:solidFill>
                  <a:schemeClr val="lt1"/>
                </a:solidFill>
                <a:latin typeface="Lato"/>
                <a:ea typeface="Lato"/>
                <a:cs typeface="Lato"/>
                <a:sym typeface="Lato"/>
              </a:defRPr>
            </a:lvl1pPr>
            <a:lvl2pPr marR="0" lvl="1" algn="ctr" rtl="0">
              <a:lnSpc>
                <a:spcPct val="95000"/>
              </a:lnSpc>
              <a:spcBef>
                <a:spcPts val="375"/>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2pPr>
            <a:lvl3pPr marR="0" lvl="2" algn="ctr" rtl="0">
              <a:lnSpc>
                <a:spcPct val="95000"/>
              </a:lnSpc>
              <a:spcBef>
                <a:spcPts val="375"/>
              </a:spcBef>
              <a:spcAft>
                <a:spcPts val="0"/>
              </a:spcAft>
              <a:buClr>
                <a:schemeClr val="dk1"/>
              </a:buClr>
              <a:buSzPts val="1350"/>
              <a:buFont typeface="Arial"/>
              <a:buNone/>
              <a:defRPr sz="1350" b="0" i="0" u="none" strike="noStrike" cap="none">
                <a:solidFill>
                  <a:schemeClr val="dk1"/>
                </a:solidFill>
                <a:latin typeface="Lato"/>
                <a:ea typeface="Lato"/>
                <a:cs typeface="Lato"/>
                <a:sym typeface="Lato"/>
              </a:defRPr>
            </a:lvl3pPr>
            <a:lvl4pPr marR="0" lvl="3" algn="ctr" rtl="0">
              <a:lnSpc>
                <a:spcPct val="95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R="0" lvl="4" algn="ctr" rtl="0">
              <a:lnSpc>
                <a:spcPct val="95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9pPr>
          </a:lstStyle>
          <a:p>
            <a:endParaRPr/>
          </a:p>
        </p:txBody>
      </p:sp>
      <p:pic>
        <p:nvPicPr>
          <p:cNvPr id="52" name="Google Shape;52;p4"/>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362160" y="4582402"/>
            <a:ext cx="1666657" cy="234583"/>
          </a:xfrm>
          <a:prstGeom prst="rect">
            <a:avLst/>
          </a:prstGeom>
          <a:noFill/>
          <a:ln>
            <a:noFill/>
          </a:ln>
        </p:spPr>
      </p:pic>
      <p:sp>
        <p:nvSpPr>
          <p:cNvPr id="53" name="Google Shape;53;p4"/>
          <p:cNvSpPr txBox="1">
            <a:spLocks noGrp="1"/>
          </p:cNvSpPr>
          <p:nvPr>
            <p:ph type="body" idx="2"/>
          </p:nvPr>
        </p:nvSpPr>
        <p:spPr>
          <a:xfrm>
            <a:off x="2280492" y="2423609"/>
            <a:ext cx="4869455" cy="374675"/>
          </a:xfrm>
          <a:prstGeom prst="rect">
            <a:avLst/>
          </a:prstGeom>
          <a:noFill/>
          <a:ln>
            <a:noFill/>
          </a:ln>
        </p:spPr>
        <p:txBody>
          <a:bodyPr spcFirstLastPara="1" wrap="square" lIns="0" tIns="0" rIns="0" bIns="0" anchor="t" anchorCtr="0"/>
          <a:lstStyle>
            <a:lvl1pPr marL="457200" marR="0" lvl="0" indent="-228600" algn="l" rtl="0">
              <a:lnSpc>
                <a:spcPct val="95000"/>
              </a:lnSpc>
              <a:spcBef>
                <a:spcPts val="1200"/>
              </a:spcBef>
              <a:spcAft>
                <a:spcPts val="0"/>
              </a:spcAft>
              <a:buClr>
                <a:schemeClr val="lt1"/>
              </a:buClr>
              <a:buSzPts val="1500"/>
              <a:buFont typeface="Arial"/>
              <a:buNone/>
              <a:defRPr sz="1500" b="0" i="0" u="none" strike="noStrike" cap="none">
                <a:solidFill>
                  <a:schemeClr val="lt1"/>
                </a:solidFill>
                <a:latin typeface="Lato"/>
                <a:ea typeface="Lato"/>
                <a:cs typeface="Lato"/>
                <a:sym typeface="Lato"/>
              </a:defRPr>
            </a:lvl1pPr>
            <a:lvl2pPr marL="914400" marR="0" lvl="1" indent="-228600" algn="l" rtl="0">
              <a:lnSpc>
                <a:spcPct val="95000"/>
              </a:lnSpc>
              <a:spcBef>
                <a:spcPts val="375"/>
              </a:spcBef>
              <a:spcAft>
                <a:spcPts val="0"/>
              </a:spcAft>
              <a:buClr>
                <a:schemeClr val="dk1"/>
              </a:buClr>
              <a:buSzPts val="1500"/>
              <a:buFont typeface="Arial"/>
              <a:buNone/>
              <a:defRPr sz="1500" b="0" i="0" u="none" strike="noStrike" cap="none">
                <a:solidFill>
                  <a:schemeClr val="dk1"/>
                </a:solidFill>
                <a:latin typeface="Lato"/>
                <a:ea typeface="Lato"/>
                <a:cs typeface="Lato"/>
                <a:sym typeface="Lato"/>
              </a:defRPr>
            </a:lvl2pPr>
            <a:lvl3pPr marL="1371600" marR="0" lvl="2" indent="-304800" algn="l" rtl="0">
              <a:lnSpc>
                <a:spcPct val="95000"/>
              </a:lnSpc>
              <a:spcBef>
                <a:spcPts val="375"/>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3pPr>
            <a:lvl4pPr marL="1828800" marR="0" lvl="3"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4pPr>
            <a:lvl5pPr marL="2286000" marR="0" lvl="4" indent="-298450" algn="l" rtl="0">
              <a:lnSpc>
                <a:spcPct val="95000"/>
              </a:lnSpc>
              <a:spcBef>
                <a:spcPts val="375"/>
              </a:spcBef>
              <a:spcAft>
                <a:spcPts val="0"/>
              </a:spcAft>
              <a:buClr>
                <a:schemeClr val="dk1"/>
              </a:buClr>
              <a:buSzPts val="1100"/>
              <a:buFont typeface="Arial"/>
              <a:buChar char="•"/>
              <a:defRPr sz="110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9359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ea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FA1BCB-DB90-4859-9013-494732017C1E}"/>
              </a:ext>
            </a:extLst>
          </p:cNvPr>
          <p:cNvPicPr>
            <a:picLocks noChangeAspect="1"/>
          </p:cNvPicPr>
          <p:nvPr userDrawn="1"/>
        </p:nvPicPr>
        <p:blipFill>
          <a:blip r:embed="rId2"/>
          <a:stretch>
            <a:fillRect/>
          </a:stretch>
        </p:blipFill>
        <p:spPr>
          <a:xfrm>
            <a:off x="0" y="804"/>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637842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w/green">
  <p:cSld name="Blank w/green">
    <p:spTree>
      <p:nvGrpSpPr>
        <p:cNvPr id="1" name="Shape 198"/>
        <p:cNvGrpSpPr/>
        <p:nvPr/>
      </p:nvGrpSpPr>
      <p:grpSpPr>
        <a:xfrm>
          <a:off x="0" y="0"/>
          <a:ext cx="0" cy="0"/>
          <a:chOff x="0" y="0"/>
          <a:chExt cx="0" cy="0"/>
        </a:xfrm>
      </p:grpSpPr>
      <p:sp>
        <p:nvSpPr>
          <p:cNvPr id="199" name="Google Shape;199;p23"/>
          <p:cNvSpPr txBox="1">
            <a:spLocks noGrp="1"/>
          </p:cNvSpPr>
          <p:nvPr>
            <p:ph type="ftr" idx="11"/>
          </p:nvPr>
        </p:nvSpPr>
        <p:spPr>
          <a:xfrm>
            <a:off x="3898379" y="4979094"/>
            <a:ext cx="1363117" cy="107722"/>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7F7F7F"/>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Lato"/>
                <a:ea typeface="Lato"/>
                <a:cs typeface="Lato"/>
                <a:sym typeface="Lato"/>
              </a:defRPr>
            </a:lvl9pPr>
          </a:lstStyle>
          <a:p>
            <a:endParaRPr/>
          </a:p>
        </p:txBody>
      </p:sp>
      <p:sp>
        <p:nvSpPr>
          <p:cNvPr id="200" name="Google Shape;200;p23"/>
          <p:cNvSpPr txBox="1">
            <a:spLocks noGrp="1"/>
          </p:cNvSpPr>
          <p:nvPr>
            <p:ph type="sldNum" idx="12"/>
          </p:nvPr>
        </p:nvSpPr>
        <p:spPr>
          <a:xfrm>
            <a:off x="8519467" y="4960629"/>
            <a:ext cx="245555" cy="107722"/>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201" name="Google Shape;201;p23"/>
          <p:cNvSpPr/>
          <p:nvPr/>
        </p:nvSpPr>
        <p:spPr>
          <a:xfrm>
            <a:off x="0" y="0"/>
            <a:ext cx="9144000" cy="13247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Lato"/>
              <a:ea typeface="Lato"/>
              <a:cs typeface="Lato"/>
              <a:sym typeface="Lato"/>
            </a:endParaRPr>
          </a:p>
        </p:txBody>
      </p:sp>
      <p:sp>
        <p:nvSpPr>
          <p:cNvPr id="202" name="Google Shape;202;p23"/>
          <p:cNvSpPr/>
          <p:nvPr/>
        </p:nvSpPr>
        <p:spPr>
          <a:xfrm>
            <a:off x="0" y="0"/>
            <a:ext cx="9144000" cy="66675"/>
          </a:xfrm>
          <a:prstGeom prst="rect">
            <a:avLst/>
          </a:prstGeom>
          <a:solidFill>
            <a:srgbClr val="8FAD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23"/>
          <p:cNvSpPr txBox="1">
            <a:spLocks noGrp="1"/>
          </p:cNvSpPr>
          <p:nvPr>
            <p:ph type="title"/>
          </p:nvPr>
        </p:nvSpPr>
        <p:spPr>
          <a:xfrm>
            <a:off x="371226" y="295421"/>
            <a:ext cx="8438572" cy="642305"/>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accent1"/>
              </a:buClr>
              <a:buSzPts val="2200"/>
              <a:buFont typeface="Lato"/>
              <a:buNone/>
              <a:defRPr sz="22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7486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hell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83225-1FA6-44E2-9542-AEAF1922336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CA21FE1-8935-4EE6-BE25-A18F50F53F5C}"/>
              </a:ext>
            </a:extLst>
          </p:cNvPr>
          <p:cNvSpPr>
            <a:spLocks noGrp="1"/>
          </p:cNvSpPr>
          <p:nvPr>
            <p:ph type="ctrTitle"/>
          </p:nvPr>
        </p:nvSpPr>
        <p:spPr>
          <a:xfrm>
            <a:off x="2280492" y="841772"/>
            <a:ext cx="4869455" cy="1103310"/>
          </a:xfrm>
        </p:spPr>
        <p:txBody>
          <a:bodyPr anchor="b"/>
          <a:lstStyle>
            <a:lvl1pPr algn="l">
              <a:defRPr sz="2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99A4ED0-232F-4702-AAF8-13039CDCED5B}"/>
              </a:ext>
            </a:extLst>
          </p:cNvPr>
          <p:cNvSpPr>
            <a:spLocks noGrp="1"/>
          </p:cNvSpPr>
          <p:nvPr>
            <p:ph type="subTitle" idx="1"/>
          </p:nvPr>
        </p:nvSpPr>
        <p:spPr>
          <a:xfrm>
            <a:off x="2280492" y="2080617"/>
            <a:ext cx="4869455" cy="321060"/>
          </a:xfrm>
        </p:spPr>
        <p:txBody>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420EADB2-8049-4B88-B291-FF8AE3FC6E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362160" y="4582402"/>
            <a:ext cx="1666657" cy="234583"/>
          </a:xfrm>
          <a:prstGeom prst="rect">
            <a:avLst/>
          </a:prstGeom>
        </p:spPr>
      </p:pic>
      <p:sp>
        <p:nvSpPr>
          <p:cNvPr id="11" name="Text Placeholder 10">
            <a:extLst>
              <a:ext uri="{FF2B5EF4-FFF2-40B4-BE49-F238E27FC236}">
                <a16:creationId xmlns:a16="http://schemas.microsoft.com/office/drawing/2014/main" id="{BBA234D9-1F89-4689-89BA-C77F9BF705F2}"/>
              </a:ext>
            </a:extLst>
          </p:cNvPr>
          <p:cNvSpPr>
            <a:spLocks noGrp="1"/>
          </p:cNvSpPr>
          <p:nvPr>
            <p:ph type="body" sz="quarter" idx="10"/>
          </p:nvPr>
        </p:nvSpPr>
        <p:spPr>
          <a:xfrm>
            <a:off x="2280492" y="2423609"/>
            <a:ext cx="4869455" cy="374675"/>
          </a:xfrm>
        </p:spPr>
        <p:txBody>
          <a:bodyPr/>
          <a:lstStyle>
            <a:lvl1pPr>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23526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he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908190-D13E-4D14-9651-D9956759C7E4}"/>
              </a:ext>
            </a:extLst>
          </p:cNvPr>
          <p:cNvSpPr/>
          <p:nvPr userDrawn="1"/>
        </p:nvSpPr>
        <p:spPr>
          <a:xfrm>
            <a:off x="0" y="-1222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7247F9-AC8B-49FF-A1B8-ACD61B875714}"/>
              </a:ext>
            </a:extLst>
          </p:cNvPr>
          <p:cNvPicPr>
            <a:picLocks noChangeAspect="1"/>
          </p:cNvPicPr>
          <p:nvPr userDrawn="1"/>
        </p:nvPicPr>
        <p:blipFill>
          <a:blip r:embed="rId2"/>
          <a:stretch>
            <a:fillRect/>
          </a:stretch>
        </p:blipFill>
        <p:spPr>
          <a:xfrm>
            <a:off x="6906427" y="-12225"/>
            <a:ext cx="2252742" cy="5155725"/>
          </a:xfrm>
          <a:prstGeom prst="rect">
            <a:avLst/>
          </a:prstGeom>
        </p:spPr>
      </p:pic>
      <p:sp>
        <p:nvSpPr>
          <p:cNvPr id="5" name="Footer Placeholder 4">
            <a:extLst>
              <a:ext uri="{FF2B5EF4-FFF2-40B4-BE49-F238E27FC236}">
                <a16:creationId xmlns:a16="http://schemas.microsoft.com/office/drawing/2014/main" id="{62FE1615-CF6C-418C-A2F8-8AF5B0A38D9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BDDE4-075D-4337-BEBB-166C4FA55F19}"/>
              </a:ext>
            </a:extLst>
          </p:cNvPr>
          <p:cNvSpPr>
            <a:spLocks noGrp="1"/>
          </p:cNvSpPr>
          <p:nvPr userDrawn="1">
            <p:ph type="sldNum" sz="quarter" idx="12"/>
          </p:nvPr>
        </p:nvSpPr>
        <p:spPr/>
        <p:txBody>
          <a:bodyPr/>
          <a:lstStyle/>
          <a:p>
            <a:fld id="{911CAEDA-F13C-43B4-B3A8-D3983B745648}" type="slidenum">
              <a:rPr lang="en-US" smtClean="0"/>
              <a:t>‹#›</a:t>
            </a:fld>
            <a:endParaRPr lang="en-US"/>
          </a:p>
        </p:txBody>
      </p:sp>
      <p:pic>
        <p:nvPicPr>
          <p:cNvPr id="11" name="Picture 10">
            <a:extLst>
              <a:ext uri="{FF2B5EF4-FFF2-40B4-BE49-F238E27FC236}">
                <a16:creationId xmlns:a16="http://schemas.microsoft.com/office/drawing/2014/main" id="{F2353B00-842C-410D-A251-9ACDC907461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90575" y="4947567"/>
            <a:ext cx="525333" cy="145680"/>
          </a:xfrm>
          <a:prstGeom prst="rect">
            <a:avLst/>
          </a:prstGeom>
        </p:spPr>
      </p:pic>
      <p:cxnSp>
        <p:nvCxnSpPr>
          <p:cNvPr id="12" name="Straight Connector 11">
            <a:extLst>
              <a:ext uri="{FF2B5EF4-FFF2-40B4-BE49-F238E27FC236}">
                <a16:creationId xmlns:a16="http://schemas.microsoft.com/office/drawing/2014/main" id="{B0BB445D-6746-4C13-9472-8DCF4F9884C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66CB3E-F6D9-463D-AF4D-B9177FD79F74}"/>
              </a:ext>
            </a:extLst>
          </p:cNvPr>
          <p:cNvCxnSpPr/>
          <p:nvPr userDrawn="1"/>
        </p:nvCxnSpPr>
        <p:spPr>
          <a:xfrm>
            <a:off x="361552" y="976585"/>
            <a:ext cx="630517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B97DF11A-A262-4E7A-9092-190A768D142B}"/>
              </a:ext>
            </a:extLst>
          </p:cNvPr>
          <p:cNvSpPr>
            <a:spLocks noGrp="1"/>
          </p:cNvSpPr>
          <p:nvPr>
            <p:ph idx="1"/>
          </p:nvPr>
        </p:nvSpPr>
        <p:spPr>
          <a:xfrm>
            <a:off x="361552" y="1426362"/>
            <a:ext cx="6065987" cy="3268038"/>
          </a:xfrm>
        </p:spPr>
        <p:txBody>
          <a:bodyPr/>
          <a:lstStyle>
            <a:lvl1pPr marL="169863" indent="-169863">
              <a:spcBef>
                <a:spcPts val="1800"/>
              </a:spcBef>
              <a:buFont typeface="Arial" panose="020B0604020202020204" pitchFamily="34" charset="0"/>
              <a:buChar char="•"/>
              <a:defRPr sz="1800">
                <a:solidFill>
                  <a:schemeClr val="tx1">
                    <a:lumMod val="75000"/>
                  </a:schemeClr>
                </a:solidFill>
              </a:defRPr>
            </a:lvl1pPr>
            <a:lvl2pPr marL="517525" indent="-171450">
              <a:defRPr sz="1400">
                <a:solidFill>
                  <a:schemeClr val="tx1">
                    <a:lumMod val="75000"/>
                  </a:schemeClr>
                </a:solidFill>
              </a:defRPr>
            </a:lvl2pPr>
            <a:lvl3pPr marL="801688" indent="-171450">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48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114951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09BF5B6-4BC2-4CCE-9F9B-A1B4C4D3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Tree>
    <p:extLst>
      <p:ext uri="{BB962C8B-B14F-4D97-AF65-F5344CB8AC3E}">
        <p14:creationId xmlns:p14="http://schemas.microsoft.com/office/powerpoint/2010/main" val="350792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931F-CEBE-48A4-A8BA-14B9759D4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00A0F-BE51-4119-A570-5810C65FA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19E2F3-21C8-4E6F-A16B-B7E8EC55DFA5}"/>
              </a:ext>
            </a:extLst>
          </p:cNvPr>
          <p:cNvSpPr>
            <a:spLocks noGrp="1"/>
          </p:cNvSpPr>
          <p:nvPr>
            <p:ph type="sldNum" sz="quarter" idx="12"/>
          </p:nvPr>
        </p:nvSpPr>
        <p:spPr/>
        <p:txBody>
          <a:bodyPr/>
          <a:lstStyle/>
          <a:p>
            <a:fld id="{911CAEDA-F13C-43B4-B3A8-D3983B745648}" type="slidenum">
              <a:rPr lang="en-US" smtClean="0"/>
              <a:t>‹#›</a:t>
            </a:fld>
            <a:endParaRPr lang="en-US"/>
          </a:p>
        </p:txBody>
      </p:sp>
      <p:sp>
        <p:nvSpPr>
          <p:cNvPr id="4" name="TextBox 3">
            <a:extLst>
              <a:ext uri="{FF2B5EF4-FFF2-40B4-BE49-F238E27FC236}">
                <a16:creationId xmlns:a16="http://schemas.microsoft.com/office/drawing/2014/main" id="{29E959D4-4C7E-4B11-9B98-0DE93F522068}"/>
              </a:ext>
            </a:extLst>
          </p:cNvPr>
          <p:cNvSpPr txBox="1"/>
          <p:nvPr userDrawn="1"/>
        </p:nvSpPr>
        <p:spPr>
          <a:xfrm>
            <a:off x="3847643" y="4973691"/>
            <a:ext cx="1464589" cy="123111"/>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CONFIDENTIAL</a:t>
            </a:r>
          </a:p>
        </p:txBody>
      </p:sp>
    </p:spTree>
    <p:extLst>
      <p:ext uri="{BB962C8B-B14F-4D97-AF65-F5344CB8AC3E}">
        <p14:creationId xmlns:p14="http://schemas.microsoft.com/office/powerpoint/2010/main" val="33365941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A62050-C9D2-42AF-A908-A55B6161F3DD}"/>
              </a:ext>
            </a:extLst>
          </p:cNvPr>
          <p:cNvCxnSpPr/>
          <p:nvPr userDrawn="1"/>
        </p:nvCxnSpPr>
        <p:spPr>
          <a:xfrm>
            <a:off x="383095" y="1068750"/>
            <a:ext cx="837781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14571B-6D02-4A53-B190-DE523E9792EC}"/>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dirty="0">
                <a:solidFill>
                  <a:schemeClr val="bg1">
                    <a:lumMod val="65000"/>
                  </a:schemeClr>
                </a:solidFill>
                <a:latin typeface="Lato" charset="0"/>
                <a:ea typeface="Lato" charset="0"/>
                <a:cs typeface="Lato" charset="0"/>
              </a:rPr>
              <a:t>© 2024 Juniper Networks </a:t>
            </a:r>
          </a:p>
        </p:txBody>
      </p:sp>
      <p:sp>
        <p:nvSpPr>
          <p:cNvPr id="17" name="Rectangle 16">
            <a:extLst>
              <a:ext uri="{FF2B5EF4-FFF2-40B4-BE49-F238E27FC236}">
                <a16:creationId xmlns:a16="http://schemas.microsoft.com/office/drawing/2014/main" id="{E7740587-8E63-4DFE-9AF5-EE9B927E84A9}"/>
              </a:ext>
            </a:extLst>
          </p:cNvPr>
          <p:cNvSpPr/>
          <p:nvPr userDrawn="1"/>
        </p:nvSpPr>
        <p:spPr>
          <a:xfrm>
            <a:off x="0" y="0"/>
            <a:ext cx="9144000" cy="66675"/>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cxnSp>
        <p:nvCxnSpPr>
          <p:cNvPr id="18" name="Straight Connector 17">
            <a:extLst>
              <a:ext uri="{FF2B5EF4-FFF2-40B4-BE49-F238E27FC236}">
                <a16:creationId xmlns:a16="http://schemas.microsoft.com/office/drawing/2014/main" id="{1FD9FEAA-0417-4083-9EF0-5FDA88579A7E}"/>
              </a:ext>
            </a:extLst>
          </p:cNvPr>
          <p:cNvCxnSpPr/>
          <p:nvPr userDrawn="1"/>
        </p:nvCxnSpPr>
        <p:spPr>
          <a:xfrm>
            <a:off x="383095" y="4902487"/>
            <a:ext cx="8377810" cy="0"/>
          </a:xfrm>
          <a:prstGeom prst="line">
            <a:avLst/>
          </a:prstGeom>
          <a:ln w="6350" cmpd="sng">
            <a:solidFill>
              <a:srgbClr val="8FAD15"/>
            </a:solidFill>
            <a:miter lim="800000"/>
          </a:ln>
          <a:effectLst/>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CD69BD9F-EB35-416C-A36A-048D2DFEC1B5}"/>
              </a:ext>
            </a:extLst>
          </p:cNvPr>
          <p:cNvSpPr>
            <a:spLocks noGrp="1"/>
          </p:cNvSpPr>
          <p:nvPr>
            <p:ph type="title"/>
          </p:nvPr>
        </p:nvSpPr>
        <p:spPr>
          <a:xfrm>
            <a:off x="371226" y="295421"/>
            <a:ext cx="8438572" cy="64230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EC8B1A5-CCD1-4F18-B737-A7EC38F8DC8D}"/>
              </a:ext>
            </a:extLst>
          </p:cNvPr>
          <p:cNvSpPr>
            <a:spLocks noGrp="1"/>
          </p:cNvSpPr>
          <p:nvPr>
            <p:ph type="body" idx="1"/>
          </p:nvPr>
        </p:nvSpPr>
        <p:spPr>
          <a:xfrm>
            <a:off x="383094" y="1203757"/>
            <a:ext cx="8426703" cy="204685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41E9B6-E82A-4D65-AA2F-AB531794E4FA}"/>
              </a:ext>
            </a:extLst>
          </p:cNvPr>
          <p:cNvSpPr>
            <a:spLocks noGrp="1"/>
          </p:cNvSpPr>
          <p:nvPr>
            <p:ph type="ftr" sz="quarter" idx="3"/>
          </p:nvPr>
        </p:nvSpPr>
        <p:spPr>
          <a:xfrm>
            <a:off x="3898379" y="4979094"/>
            <a:ext cx="1363117" cy="107722"/>
          </a:xfrm>
          <a:prstGeom prst="rect">
            <a:avLst/>
          </a:prstGeom>
        </p:spPr>
        <p:txBody>
          <a:bodyPr vert="horz" wrap="square" lIns="0" tIns="0" rIns="0" bIns="0" rtlCol="0" anchor="ctr">
            <a:spAutoFit/>
          </a:bodyPr>
          <a:lstStyle>
            <a:lvl1pPr algn="ctr">
              <a:defRPr sz="7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357B898-94D5-41BD-8344-6A420350300E}"/>
              </a:ext>
            </a:extLst>
          </p:cNvPr>
          <p:cNvSpPr>
            <a:spLocks noGrp="1"/>
          </p:cNvSpPr>
          <p:nvPr>
            <p:ph type="sldNum" sz="quarter" idx="4"/>
          </p:nvPr>
        </p:nvSpPr>
        <p:spPr>
          <a:xfrm>
            <a:off x="8519467" y="4960629"/>
            <a:ext cx="245555" cy="107722"/>
          </a:xfrm>
          <a:prstGeom prst="rect">
            <a:avLst/>
          </a:prstGeom>
        </p:spPr>
        <p:txBody>
          <a:bodyPr vert="horz" wrap="square" lIns="0" tIns="0" rIns="0" bIns="0" rtlCol="0" anchor="ctr">
            <a:spAutoFit/>
          </a:bodyPr>
          <a:lstStyle>
            <a:lvl1pPr algn="r">
              <a:defRPr sz="700">
                <a:solidFill>
                  <a:schemeClr val="accent1"/>
                </a:solidFill>
              </a:defRPr>
            </a:lvl1pPr>
          </a:lstStyle>
          <a:p>
            <a:fld id="{911CAEDA-F13C-43B4-B3A8-D3983B745648}" type="slidenum">
              <a:rPr lang="en-US" smtClean="0"/>
              <a:pPr/>
              <a:t>‹#›</a:t>
            </a:fld>
            <a:endParaRPr lang="en-US"/>
          </a:p>
        </p:txBody>
      </p:sp>
      <p:cxnSp>
        <p:nvCxnSpPr>
          <p:cNvPr id="7" name="Straight Connector 6">
            <a:extLst>
              <a:ext uri="{FF2B5EF4-FFF2-40B4-BE49-F238E27FC236}">
                <a16:creationId xmlns:a16="http://schemas.microsoft.com/office/drawing/2014/main" id="{17D0EF52-4213-413D-AC17-D7B7B08F619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2DC55FA-CAD4-44ED-8FE8-B532D9D45D7C}"/>
              </a:ext>
            </a:extLst>
          </p:cNvPr>
          <p:cNvGrpSpPr/>
          <p:nvPr userDrawn="1"/>
        </p:nvGrpSpPr>
        <p:grpSpPr>
          <a:xfrm>
            <a:off x="7791964" y="4944673"/>
            <a:ext cx="523943" cy="143933"/>
            <a:chOff x="1855788" y="3378201"/>
            <a:chExt cx="3709987" cy="1019175"/>
          </a:xfrm>
          <a:solidFill>
            <a:schemeClr val="bg2">
              <a:lumMod val="10000"/>
            </a:schemeClr>
          </a:solidFill>
        </p:grpSpPr>
        <p:sp>
          <p:nvSpPr>
            <p:cNvPr id="20" name="Freeform 5">
              <a:extLst>
                <a:ext uri="{FF2B5EF4-FFF2-40B4-BE49-F238E27FC236}">
                  <a16:creationId xmlns:a16="http://schemas.microsoft.com/office/drawing/2014/main" id="{528325C0-29E5-4B68-9CAD-B1E00E29EA67}"/>
                </a:ext>
              </a:extLst>
            </p:cNvPr>
            <p:cNvSpPr>
              <a:spLocks/>
            </p:cNvSpPr>
            <p:nvPr userDrawn="1"/>
          </p:nvSpPr>
          <p:spPr bwMode="auto">
            <a:xfrm>
              <a:off x="3676650" y="4197351"/>
              <a:ext cx="160337" cy="196850"/>
            </a:xfrm>
            <a:custGeom>
              <a:avLst/>
              <a:gdLst>
                <a:gd name="T0" fmla="*/ 0 w 101"/>
                <a:gd name="T1" fmla="*/ 0 h 124"/>
                <a:gd name="T2" fmla="*/ 13 w 101"/>
                <a:gd name="T3" fmla="*/ 0 h 124"/>
                <a:gd name="T4" fmla="*/ 87 w 101"/>
                <a:gd name="T5" fmla="*/ 101 h 124"/>
                <a:gd name="T6" fmla="*/ 87 w 101"/>
                <a:gd name="T7" fmla="*/ 0 h 124"/>
                <a:gd name="T8" fmla="*/ 101 w 101"/>
                <a:gd name="T9" fmla="*/ 0 h 124"/>
                <a:gd name="T10" fmla="*/ 101 w 101"/>
                <a:gd name="T11" fmla="*/ 124 h 124"/>
                <a:gd name="T12" fmla="*/ 89 w 101"/>
                <a:gd name="T13" fmla="*/ 124 h 124"/>
                <a:gd name="T14" fmla="*/ 12 w 101"/>
                <a:gd name="T15" fmla="*/ 18 h 124"/>
                <a:gd name="T16" fmla="*/ 12 w 101"/>
                <a:gd name="T17" fmla="*/ 124 h 124"/>
                <a:gd name="T18" fmla="*/ 0 w 101"/>
                <a:gd name="T19" fmla="*/ 124 h 124"/>
                <a:gd name="T20" fmla="*/ 0 w 10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24">
                  <a:moveTo>
                    <a:pt x="0" y="0"/>
                  </a:moveTo>
                  <a:lnTo>
                    <a:pt x="13" y="0"/>
                  </a:lnTo>
                  <a:lnTo>
                    <a:pt x="87" y="101"/>
                  </a:lnTo>
                  <a:lnTo>
                    <a:pt x="87" y="0"/>
                  </a:lnTo>
                  <a:lnTo>
                    <a:pt x="101" y="0"/>
                  </a:lnTo>
                  <a:lnTo>
                    <a:pt x="101" y="124"/>
                  </a:lnTo>
                  <a:lnTo>
                    <a:pt x="89" y="124"/>
                  </a:lnTo>
                  <a:lnTo>
                    <a:pt x="12" y="18"/>
                  </a:lnTo>
                  <a:lnTo>
                    <a:pt x="1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7DAAFCF-EBBB-40B1-A4E9-BD28A752CF75}"/>
                </a:ext>
              </a:extLst>
            </p:cNvPr>
            <p:cNvSpPr>
              <a:spLocks/>
            </p:cNvSpPr>
            <p:nvPr userDrawn="1"/>
          </p:nvSpPr>
          <p:spPr bwMode="auto">
            <a:xfrm>
              <a:off x="3886200" y="4197351"/>
              <a:ext cx="130175" cy="196850"/>
            </a:xfrm>
            <a:custGeom>
              <a:avLst/>
              <a:gdLst>
                <a:gd name="T0" fmla="*/ 0 w 82"/>
                <a:gd name="T1" fmla="*/ 0 h 124"/>
                <a:gd name="T2" fmla="*/ 82 w 82"/>
                <a:gd name="T3" fmla="*/ 0 h 124"/>
                <a:gd name="T4" fmla="*/ 82 w 82"/>
                <a:gd name="T5" fmla="*/ 12 h 124"/>
                <a:gd name="T6" fmla="*/ 13 w 82"/>
                <a:gd name="T7" fmla="*/ 12 h 124"/>
                <a:gd name="T8" fmla="*/ 13 w 82"/>
                <a:gd name="T9" fmla="*/ 53 h 124"/>
                <a:gd name="T10" fmla="*/ 80 w 82"/>
                <a:gd name="T11" fmla="*/ 53 h 124"/>
                <a:gd name="T12" fmla="*/ 80 w 82"/>
                <a:gd name="T13" fmla="*/ 65 h 124"/>
                <a:gd name="T14" fmla="*/ 13 w 82"/>
                <a:gd name="T15" fmla="*/ 65 h 124"/>
                <a:gd name="T16" fmla="*/ 13 w 82"/>
                <a:gd name="T17" fmla="*/ 112 h 124"/>
                <a:gd name="T18" fmla="*/ 82 w 82"/>
                <a:gd name="T19" fmla="*/ 112 h 124"/>
                <a:gd name="T20" fmla="*/ 82 w 82"/>
                <a:gd name="T21" fmla="*/ 124 h 124"/>
                <a:gd name="T22" fmla="*/ 0 w 82"/>
                <a:gd name="T23" fmla="*/ 124 h 124"/>
                <a:gd name="T24" fmla="*/ 0 w 82"/>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24">
                  <a:moveTo>
                    <a:pt x="0" y="0"/>
                  </a:moveTo>
                  <a:lnTo>
                    <a:pt x="82" y="0"/>
                  </a:lnTo>
                  <a:lnTo>
                    <a:pt x="82" y="12"/>
                  </a:lnTo>
                  <a:lnTo>
                    <a:pt x="13" y="12"/>
                  </a:lnTo>
                  <a:lnTo>
                    <a:pt x="13" y="53"/>
                  </a:lnTo>
                  <a:lnTo>
                    <a:pt x="80" y="53"/>
                  </a:lnTo>
                  <a:lnTo>
                    <a:pt x="80" y="65"/>
                  </a:lnTo>
                  <a:lnTo>
                    <a:pt x="13" y="65"/>
                  </a:lnTo>
                  <a:lnTo>
                    <a:pt x="13" y="112"/>
                  </a:lnTo>
                  <a:lnTo>
                    <a:pt x="82" y="112"/>
                  </a:lnTo>
                  <a:lnTo>
                    <a:pt x="8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C16A8744-DF49-401D-91E1-6B9DACAC8543}"/>
                </a:ext>
              </a:extLst>
            </p:cNvPr>
            <p:cNvSpPr>
              <a:spLocks/>
            </p:cNvSpPr>
            <p:nvPr userDrawn="1"/>
          </p:nvSpPr>
          <p:spPr bwMode="auto">
            <a:xfrm>
              <a:off x="4048125" y="4197351"/>
              <a:ext cx="166687" cy="196850"/>
            </a:xfrm>
            <a:custGeom>
              <a:avLst/>
              <a:gdLst>
                <a:gd name="T0" fmla="*/ 46 w 105"/>
                <a:gd name="T1" fmla="*/ 12 h 124"/>
                <a:gd name="T2" fmla="*/ 0 w 105"/>
                <a:gd name="T3" fmla="*/ 12 h 124"/>
                <a:gd name="T4" fmla="*/ 0 w 105"/>
                <a:gd name="T5" fmla="*/ 0 h 124"/>
                <a:gd name="T6" fmla="*/ 105 w 105"/>
                <a:gd name="T7" fmla="*/ 0 h 124"/>
                <a:gd name="T8" fmla="*/ 105 w 105"/>
                <a:gd name="T9" fmla="*/ 12 h 124"/>
                <a:gd name="T10" fmla="*/ 59 w 105"/>
                <a:gd name="T11" fmla="*/ 12 h 124"/>
                <a:gd name="T12" fmla="*/ 59 w 105"/>
                <a:gd name="T13" fmla="*/ 124 h 124"/>
                <a:gd name="T14" fmla="*/ 46 w 105"/>
                <a:gd name="T15" fmla="*/ 124 h 124"/>
                <a:gd name="T16" fmla="*/ 46 w 105"/>
                <a:gd name="T17"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46" y="12"/>
                  </a:moveTo>
                  <a:lnTo>
                    <a:pt x="0" y="12"/>
                  </a:lnTo>
                  <a:lnTo>
                    <a:pt x="0" y="0"/>
                  </a:lnTo>
                  <a:lnTo>
                    <a:pt x="105" y="0"/>
                  </a:lnTo>
                  <a:lnTo>
                    <a:pt x="105" y="12"/>
                  </a:lnTo>
                  <a:lnTo>
                    <a:pt x="59" y="12"/>
                  </a:lnTo>
                  <a:lnTo>
                    <a:pt x="59" y="124"/>
                  </a:lnTo>
                  <a:lnTo>
                    <a:pt x="46" y="124"/>
                  </a:lnTo>
                  <a:lnTo>
                    <a:pt x="4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065924E-3C4C-40E8-A61D-8795FCEC413C}"/>
                </a:ext>
              </a:extLst>
            </p:cNvPr>
            <p:cNvSpPr>
              <a:spLocks/>
            </p:cNvSpPr>
            <p:nvPr userDrawn="1"/>
          </p:nvSpPr>
          <p:spPr bwMode="auto">
            <a:xfrm>
              <a:off x="4241800" y="4197351"/>
              <a:ext cx="268287" cy="196850"/>
            </a:xfrm>
            <a:custGeom>
              <a:avLst/>
              <a:gdLst>
                <a:gd name="T0" fmla="*/ 0 w 169"/>
                <a:gd name="T1" fmla="*/ 0 h 124"/>
                <a:gd name="T2" fmla="*/ 14 w 169"/>
                <a:gd name="T3" fmla="*/ 0 h 124"/>
                <a:gd name="T4" fmla="*/ 45 w 169"/>
                <a:gd name="T5" fmla="*/ 101 h 124"/>
                <a:gd name="T6" fmla="*/ 78 w 169"/>
                <a:gd name="T7" fmla="*/ 0 h 124"/>
                <a:gd name="T8" fmla="*/ 91 w 169"/>
                <a:gd name="T9" fmla="*/ 0 h 124"/>
                <a:gd name="T10" fmla="*/ 124 w 169"/>
                <a:gd name="T11" fmla="*/ 101 h 124"/>
                <a:gd name="T12" fmla="*/ 155 w 169"/>
                <a:gd name="T13" fmla="*/ 0 h 124"/>
                <a:gd name="T14" fmla="*/ 169 w 169"/>
                <a:gd name="T15" fmla="*/ 0 h 124"/>
                <a:gd name="T16" fmla="*/ 128 w 169"/>
                <a:gd name="T17" fmla="*/ 124 h 124"/>
                <a:gd name="T18" fmla="*/ 118 w 169"/>
                <a:gd name="T19" fmla="*/ 124 h 124"/>
                <a:gd name="T20" fmla="*/ 85 w 169"/>
                <a:gd name="T21" fmla="*/ 21 h 124"/>
                <a:gd name="T22" fmla="*/ 51 w 169"/>
                <a:gd name="T23" fmla="*/ 124 h 124"/>
                <a:gd name="T24" fmla="*/ 39 w 169"/>
                <a:gd name="T25" fmla="*/ 124 h 124"/>
                <a:gd name="T26" fmla="*/ 0 w 169"/>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24">
                  <a:moveTo>
                    <a:pt x="0" y="0"/>
                  </a:moveTo>
                  <a:lnTo>
                    <a:pt x="14" y="0"/>
                  </a:lnTo>
                  <a:lnTo>
                    <a:pt x="45" y="101"/>
                  </a:lnTo>
                  <a:lnTo>
                    <a:pt x="78" y="0"/>
                  </a:lnTo>
                  <a:lnTo>
                    <a:pt x="91" y="0"/>
                  </a:lnTo>
                  <a:lnTo>
                    <a:pt x="124" y="101"/>
                  </a:lnTo>
                  <a:lnTo>
                    <a:pt x="155" y="0"/>
                  </a:lnTo>
                  <a:lnTo>
                    <a:pt x="169" y="0"/>
                  </a:lnTo>
                  <a:lnTo>
                    <a:pt x="128" y="124"/>
                  </a:lnTo>
                  <a:lnTo>
                    <a:pt x="118" y="124"/>
                  </a:lnTo>
                  <a:lnTo>
                    <a:pt x="85" y="21"/>
                  </a:lnTo>
                  <a:lnTo>
                    <a:pt x="51" y="124"/>
                  </a:lnTo>
                  <a:lnTo>
                    <a:pt x="39"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F69FF3-7959-4A54-A9FB-9C5840723D94}"/>
                </a:ext>
              </a:extLst>
            </p:cNvPr>
            <p:cNvSpPr>
              <a:spLocks noEditPoints="1"/>
            </p:cNvSpPr>
            <p:nvPr userDrawn="1"/>
          </p:nvSpPr>
          <p:spPr bwMode="auto">
            <a:xfrm>
              <a:off x="4527550" y="4192588"/>
              <a:ext cx="198437" cy="204788"/>
            </a:xfrm>
            <a:custGeom>
              <a:avLst/>
              <a:gdLst>
                <a:gd name="T0" fmla="*/ 0 w 83"/>
                <a:gd name="T1" fmla="*/ 43 h 85"/>
                <a:gd name="T2" fmla="*/ 42 w 83"/>
                <a:gd name="T3" fmla="*/ 0 h 85"/>
                <a:gd name="T4" fmla="*/ 83 w 83"/>
                <a:gd name="T5" fmla="*/ 43 h 85"/>
                <a:gd name="T6" fmla="*/ 42 w 83"/>
                <a:gd name="T7" fmla="*/ 85 h 85"/>
                <a:gd name="T8" fmla="*/ 0 w 83"/>
                <a:gd name="T9" fmla="*/ 43 h 85"/>
                <a:gd name="T10" fmla="*/ 74 w 83"/>
                <a:gd name="T11" fmla="*/ 43 h 85"/>
                <a:gd name="T12" fmla="*/ 42 w 83"/>
                <a:gd name="T13" fmla="*/ 9 h 85"/>
                <a:gd name="T14" fmla="*/ 9 w 83"/>
                <a:gd name="T15" fmla="*/ 43 h 85"/>
                <a:gd name="T16" fmla="*/ 42 w 83"/>
                <a:gd name="T17" fmla="*/ 77 h 85"/>
                <a:gd name="T18" fmla="*/ 74 w 83"/>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5">
                  <a:moveTo>
                    <a:pt x="0" y="43"/>
                  </a:moveTo>
                  <a:cubicBezTo>
                    <a:pt x="0" y="13"/>
                    <a:pt x="15" y="0"/>
                    <a:pt x="42" y="0"/>
                  </a:cubicBezTo>
                  <a:cubicBezTo>
                    <a:pt x="68" y="0"/>
                    <a:pt x="83" y="13"/>
                    <a:pt x="83" y="43"/>
                  </a:cubicBezTo>
                  <a:cubicBezTo>
                    <a:pt x="83" y="72"/>
                    <a:pt x="68" y="85"/>
                    <a:pt x="42" y="85"/>
                  </a:cubicBezTo>
                  <a:cubicBezTo>
                    <a:pt x="15" y="85"/>
                    <a:pt x="0" y="72"/>
                    <a:pt x="0" y="43"/>
                  </a:cubicBezTo>
                  <a:close/>
                  <a:moveTo>
                    <a:pt x="74" y="43"/>
                  </a:moveTo>
                  <a:cubicBezTo>
                    <a:pt x="74" y="21"/>
                    <a:pt x="64" y="9"/>
                    <a:pt x="42" y="9"/>
                  </a:cubicBezTo>
                  <a:cubicBezTo>
                    <a:pt x="19" y="9"/>
                    <a:pt x="9" y="21"/>
                    <a:pt x="9" y="43"/>
                  </a:cubicBezTo>
                  <a:cubicBezTo>
                    <a:pt x="9" y="65"/>
                    <a:pt x="19" y="77"/>
                    <a:pt x="42" y="77"/>
                  </a:cubicBezTo>
                  <a:cubicBezTo>
                    <a:pt x="64" y="77"/>
                    <a:pt x="74" y="65"/>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99D13606-871E-4901-89B0-5C3B55A97593}"/>
                </a:ext>
              </a:extLst>
            </p:cNvPr>
            <p:cNvSpPr>
              <a:spLocks noEditPoints="1"/>
            </p:cNvSpPr>
            <p:nvPr userDrawn="1"/>
          </p:nvSpPr>
          <p:spPr bwMode="auto">
            <a:xfrm>
              <a:off x="4768850" y="4197351"/>
              <a:ext cx="150812" cy="196850"/>
            </a:xfrm>
            <a:custGeom>
              <a:avLst/>
              <a:gdLst>
                <a:gd name="T0" fmla="*/ 33 w 63"/>
                <a:gd name="T1" fmla="*/ 48 h 82"/>
                <a:gd name="T2" fmla="*/ 8 w 63"/>
                <a:gd name="T3" fmla="*/ 48 h 82"/>
                <a:gd name="T4" fmla="*/ 8 w 63"/>
                <a:gd name="T5" fmla="*/ 82 h 82"/>
                <a:gd name="T6" fmla="*/ 0 w 63"/>
                <a:gd name="T7" fmla="*/ 82 h 82"/>
                <a:gd name="T8" fmla="*/ 0 w 63"/>
                <a:gd name="T9" fmla="*/ 0 h 82"/>
                <a:gd name="T10" fmla="*/ 35 w 63"/>
                <a:gd name="T11" fmla="*/ 0 h 82"/>
                <a:gd name="T12" fmla="*/ 63 w 63"/>
                <a:gd name="T13" fmla="*/ 24 h 82"/>
                <a:gd name="T14" fmla="*/ 42 w 63"/>
                <a:gd name="T15" fmla="*/ 48 h 82"/>
                <a:gd name="T16" fmla="*/ 61 w 63"/>
                <a:gd name="T17" fmla="*/ 82 h 82"/>
                <a:gd name="T18" fmla="*/ 52 w 63"/>
                <a:gd name="T19" fmla="*/ 82 h 82"/>
                <a:gd name="T20" fmla="*/ 33 w 63"/>
                <a:gd name="T21" fmla="*/ 48 h 82"/>
                <a:gd name="T22" fmla="*/ 35 w 63"/>
                <a:gd name="T23" fmla="*/ 40 h 82"/>
                <a:gd name="T24" fmla="*/ 54 w 63"/>
                <a:gd name="T25" fmla="*/ 24 h 82"/>
                <a:gd name="T26" fmla="*/ 35 w 63"/>
                <a:gd name="T27" fmla="*/ 8 h 82"/>
                <a:gd name="T28" fmla="*/ 8 w 63"/>
                <a:gd name="T29" fmla="*/ 8 h 82"/>
                <a:gd name="T30" fmla="*/ 8 w 63"/>
                <a:gd name="T31" fmla="*/ 40 h 82"/>
                <a:gd name="T32" fmla="*/ 35 w 63"/>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33" y="48"/>
                  </a:moveTo>
                  <a:cubicBezTo>
                    <a:pt x="8" y="48"/>
                    <a:pt x="8" y="48"/>
                    <a:pt x="8" y="48"/>
                  </a:cubicBezTo>
                  <a:cubicBezTo>
                    <a:pt x="8" y="82"/>
                    <a:pt x="8" y="82"/>
                    <a:pt x="8" y="82"/>
                  </a:cubicBezTo>
                  <a:cubicBezTo>
                    <a:pt x="0" y="82"/>
                    <a:pt x="0" y="82"/>
                    <a:pt x="0" y="82"/>
                  </a:cubicBezTo>
                  <a:cubicBezTo>
                    <a:pt x="0" y="0"/>
                    <a:pt x="0" y="0"/>
                    <a:pt x="0" y="0"/>
                  </a:cubicBezTo>
                  <a:cubicBezTo>
                    <a:pt x="35" y="0"/>
                    <a:pt x="35" y="0"/>
                    <a:pt x="35" y="0"/>
                  </a:cubicBezTo>
                  <a:cubicBezTo>
                    <a:pt x="54" y="0"/>
                    <a:pt x="63" y="7"/>
                    <a:pt x="63" y="24"/>
                  </a:cubicBezTo>
                  <a:cubicBezTo>
                    <a:pt x="63" y="38"/>
                    <a:pt x="56" y="46"/>
                    <a:pt x="42" y="48"/>
                  </a:cubicBezTo>
                  <a:cubicBezTo>
                    <a:pt x="61" y="82"/>
                    <a:pt x="61" y="82"/>
                    <a:pt x="61" y="82"/>
                  </a:cubicBezTo>
                  <a:cubicBezTo>
                    <a:pt x="52" y="82"/>
                    <a:pt x="52" y="82"/>
                    <a:pt x="52" y="82"/>
                  </a:cubicBezTo>
                  <a:lnTo>
                    <a:pt x="33" y="48"/>
                  </a:lnTo>
                  <a:close/>
                  <a:moveTo>
                    <a:pt x="35" y="40"/>
                  </a:moveTo>
                  <a:cubicBezTo>
                    <a:pt x="47" y="40"/>
                    <a:pt x="54" y="37"/>
                    <a:pt x="54" y="24"/>
                  </a:cubicBezTo>
                  <a:cubicBezTo>
                    <a:pt x="54" y="11"/>
                    <a:pt x="47" y="8"/>
                    <a:pt x="35" y="8"/>
                  </a:cubicBezTo>
                  <a:cubicBezTo>
                    <a:pt x="8" y="8"/>
                    <a:pt x="8" y="8"/>
                    <a:pt x="8" y="8"/>
                  </a:cubicBezTo>
                  <a:cubicBezTo>
                    <a:pt x="8" y="40"/>
                    <a:pt x="8" y="40"/>
                    <a:pt x="8" y="40"/>
                  </a:cubicBezTo>
                  <a:lnTo>
                    <a:pt x="35"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7E6C4DA-CA2E-4D2F-955D-9AD1AF6D2B9B}"/>
                </a:ext>
              </a:extLst>
            </p:cNvPr>
            <p:cNvSpPr>
              <a:spLocks/>
            </p:cNvSpPr>
            <p:nvPr userDrawn="1"/>
          </p:nvSpPr>
          <p:spPr bwMode="auto">
            <a:xfrm>
              <a:off x="4962525" y="4197351"/>
              <a:ext cx="153987" cy="196850"/>
            </a:xfrm>
            <a:custGeom>
              <a:avLst/>
              <a:gdLst>
                <a:gd name="T0" fmla="*/ 38 w 97"/>
                <a:gd name="T1" fmla="*/ 57 h 124"/>
                <a:gd name="T2" fmla="*/ 14 w 97"/>
                <a:gd name="T3" fmla="*/ 85 h 124"/>
                <a:gd name="T4" fmla="*/ 14 w 97"/>
                <a:gd name="T5" fmla="*/ 124 h 124"/>
                <a:gd name="T6" fmla="*/ 0 w 97"/>
                <a:gd name="T7" fmla="*/ 124 h 124"/>
                <a:gd name="T8" fmla="*/ 0 w 97"/>
                <a:gd name="T9" fmla="*/ 0 h 124"/>
                <a:gd name="T10" fmla="*/ 14 w 97"/>
                <a:gd name="T11" fmla="*/ 0 h 124"/>
                <a:gd name="T12" fmla="*/ 14 w 97"/>
                <a:gd name="T13" fmla="*/ 68 h 124"/>
                <a:gd name="T14" fmla="*/ 76 w 97"/>
                <a:gd name="T15" fmla="*/ 0 h 124"/>
                <a:gd name="T16" fmla="*/ 91 w 97"/>
                <a:gd name="T17" fmla="*/ 0 h 124"/>
                <a:gd name="T18" fmla="*/ 47 w 97"/>
                <a:gd name="T19" fmla="*/ 48 h 124"/>
                <a:gd name="T20" fmla="*/ 97 w 97"/>
                <a:gd name="T21" fmla="*/ 124 h 124"/>
                <a:gd name="T22" fmla="*/ 82 w 97"/>
                <a:gd name="T23" fmla="*/ 124 h 124"/>
                <a:gd name="T24" fmla="*/ 38 w 97"/>
                <a:gd name="T25"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4">
                  <a:moveTo>
                    <a:pt x="38" y="57"/>
                  </a:moveTo>
                  <a:lnTo>
                    <a:pt x="14" y="85"/>
                  </a:lnTo>
                  <a:lnTo>
                    <a:pt x="14" y="124"/>
                  </a:lnTo>
                  <a:lnTo>
                    <a:pt x="0" y="124"/>
                  </a:lnTo>
                  <a:lnTo>
                    <a:pt x="0" y="0"/>
                  </a:lnTo>
                  <a:lnTo>
                    <a:pt x="14" y="0"/>
                  </a:lnTo>
                  <a:lnTo>
                    <a:pt x="14" y="68"/>
                  </a:lnTo>
                  <a:lnTo>
                    <a:pt x="76" y="0"/>
                  </a:lnTo>
                  <a:lnTo>
                    <a:pt x="91" y="0"/>
                  </a:lnTo>
                  <a:lnTo>
                    <a:pt x="47" y="48"/>
                  </a:lnTo>
                  <a:lnTo>
                    <a:pt x="97" y="124"/>
                  </a:lnTo>
                  <a:lnTo>
                    <a:pt x="82" y="124"/>
                  </a:lnTo>
                  <a:lnTo>
                    <a:pt x="38"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3C74F658-4046-43D7-821E-B57E1764A22A}"/>
                </a:ext>
              </a:extLst>
            </p:cNvPr>
            <p:cNvSpPr>
              <a:spLocks/>
            </p:cNvSpPr>
            <p:nvPr userDrawn="1"/>
          </p:nvSpPr>
          <p:spPr bwMode="auto">
            <a:xfrm>
              <a:off x="5133975" y="4192588"/>
              <a:ext cx="160337" cy="204788"/>
            </a:xfrm>
            <a:custGeom>
              <a:avLst/>
              <a:gdLst>
                <a:gd name="T0" fmla="*/ 0 w 67"/>
                <a:gd name="T1" fmla="*/ 75 h 85"/>
                <a:gd name="T2" fmla="*/ 5 w 67"/>
                <a:gd name="T3" fmla="*/ 69 h 85"/>
                <a:gd name="T4" fmla="*/ 34 w 67"/>
                <a:gd name="T5" fmla="*/ 77 h 85"/>
                <a:gd name="T6" fmla="*/ 59 w 67"/>
                <a:gd name="T7" fmla="*/ 61 h 85"/>
                <a:gd name="T8" fmla="*/ 34 w 67"/>
                <a:gd name="T9" fmla="*/ 45 h 85"/>
                <a:gd name="T10" fmla="*/ 5 w 67"/>
                <a:gd name="T11" fmla="*/ 22 h 85"/>
                <a:gd name="T12" fmla="*/ 34 w 67"/>
                <a:gd name="T13" fmla="*/ 0 h 85"/>
                <a:gd name="T14" fmla="*/ 63 w 67"/>
                <a:gd name="T15" fmla="*/ 8 h 85"/>
                <a:gd name="T16" fmla="*/ 58 w 67"/>
                <a:gd name="T17" fmla="*/ 15 h 85"/>
                <a:gd name="T18" fmla="*/ 34 w 67"/>
                <a:gd name="T19" fmla="*/ 8 h 85"/>
                <a:gd name="T20" fmla="*/ 13 w 67"/>
                <a:gd name="T21" fmla="*/ 22 h 85"/>
                <a:gd name="T22" fmla="*/ 36 w 67"/>
                <a:gd name="T23" fmla="*/ 37 h 85"/>
                <a:gd name="T24" fmla="*/ 67 w 67"/>
                <a:gd name="T25" fmla="*/ 61 h 85"/>
                <a:gd name="T26" fmla="*/ 34 w 67"/>
                <a:gd name="T27" fmla="*/ 85 h 85"/>
                <a:gd name="T28" fmla="*/ 0 w 67"/>
                <a:gd name="T29"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5">
                  <a:moveTo>
                    <a:pt x="0" y="75"/>
                  </a:moveTo>
                  <a:cubicBezTo>
                    <a:pt x="5" y="69"/>
                    <a:pt x="5" y="69"/>
                    <a:pt x="5" y="69"/>
                  </a:cubicBezTo>
                  <a:cubicBezTo>
                    <a:pt x="15" y="75"/>
                    <a:pt x="24" y="77"/>
                    <a:pt x="34" y="77"/>
                  </a:cubicBezTo>
                  <a:cubicBezTo>
                    <a:pt x="51" y="77"/>
                    <a:pt x="59" y="72"/>
                    <a:pt x="59" y="61"/>
                  </a:cubicBezTo>
                  <a:cubicBezTo>
                    <a:pt x="59" y="49"/>
                    <a:pt x="49" y="48"/>
                    <a:pt x="34" y="45"/>
                  </a:cubicBezTo>
                  <a:cubicBezTo>
                    <a:pt x="16" y="42"/>
                    <a:pt x="5" y="39"/>
                    <a:pt x="5" y="22"/>
                  </a:cubicBezTo>
                  <a:cubicBezTo>
                    <a:pt x="5" y="7"/>
                    <a:pt x="15" y="0"/>
                    <a:pt x="34" y="0"/>
                  </a:cubicBezTo>
                  <a:cubicBezTo>
                    <a:pt x="47" y="0"/>
                    <a:pt x="56" y="3"/>
                    <a:pt x="63" y="8"/>
                  </a:cubicBezTo>
                  <a:cubicBezTo>
                    <a:pt x="58" y="15"/>
                    <a:pt x="58" y="15"/>
                    <a:pt x="58" y="15"/>
                  </a:cubicBezTo>
                  <a:cubicBezTo>
                    <a:pt x="52" y="11"/>
                    <a:pt x="43" y="8"/>
                    <a:pt x="34" y="8"/>
                  </a:cubicBezTo>
                  <a:cubicBezTo>
                    <a:pt x="19" y="8"/>
                    <a:pt x="13" y="12"/>
                    <a:pt x="13" y="22"/>
                  </a:cubicBezTo>
                  <a:cubicBezTo>
                    <a:pt x="13" y="33"/>
                    <a:pt x="22" y="35"/>
                    <a:pt x="36" y="37"/>
                  </a:cubicBezTo>
                  <a:cubicBezTo>
                    <a:pt x="54" y="40"/>
                    <a:pt x="67" y="43"/>
                    <a:pt x="67" y="61"/>
                  </a:cubicBezTo>
                  <a:cubicBezTo>
                    <a:pt x="67" y="77"/>
                    <a:pt x="57" y="85"/>
                    <a:pt x="34" y="85"/>
                  </a:cubicBezTo>
                  <a:cubicBezTo>
                    <a:pt x="22" y="85"/>
                    <a:pt x="11" y="82"/>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602C543C-0B72-482A-81C3-40109F6C0B74}"/>
                </a:ext>
              </a:extLst>
            </p:cNvPr>
            <p:cNvSpPr>
              <a:spLocks/>
            </p:cNvSpPr>
            <p:nvPr userDrawn="1"/>
          </p:nvSpPr>
          <p:spPr bwMode="auto">
            <a:xfrm>
              <a:off x="5213350" y="3379788"/>
              <a:ext cx="352425" cy="730250"/>
            </a:xfrm>
            <a:custGeom>
              <a:avLst/>
              <a:gdLst>
                <a:gd name="T0" fmla="*/ 120 w 147"/>
                <a:gd name="T1" fmla="*/ 0 h 303"/>
                <a:gd name="T2" fmla="*/ 0 w 147"/>
                <a:gd name="T3" fmla="*/ 125 h 303"/>
                <a:gd name="T4" fmla="*/ 0 w 147"/>
                <a:gd name="T5" fmla="*/ 303 h 303"/>
                <a:gd name="T6" fmla="*/ 27 w 147"/>
                <a:gd name="T7" fmla="*/ 303 h 303"/>
                <a:gd name="T8" fmla="*/ 27 w 147"/>
                <a:gd name="T9" fmla="*/ 125 h 303"/>
                <a:gd name="T10" fmla="*/ 120 w 147"/>
                <a:gd name="T11" fmla="*/ 26 h 303"/>
                <a:gd name="T12" fmla="*/ 147 w 147"/>
                <a:gd name="T13" fmla="*/ 27 h 303"/>
                <a:gd name="T14" fmla="*/ 147 w 147"/>
                <a:gd name="T15" fmla="*/ 1 h 303"/>
                <a:gd name="T16" fmla="*/ 120 w 147"/>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03">
                  <a:moveTo>
                    <a:pt x="120" y="0"/>
                  </a:moveTo>
                  <a:cubicBezTo>
                    <a:pt x="5" y="0"/>
                    <a:pt x="0" y="52"/>
                    <a:pt x="0" y="125"/>
                  </a:cubicBezTo>
                  <a:cubicBezTo>
                    <a:pt x="0" y="303"/>
                    <a:pt x="0" y="303"/>
                    <a:pt x="0" y="303"/>
                  </a:cubicBezTo>
                  <a:cubicBezTo>
                    <a:pt x="27" y="303"/>
                    <a:pt x="27" y="303"/>
                    <a:pt x="27" y="303"/>
                  </a:cubicBezTo>
                  <a:cubicBezTo>
                    <a:pt x="27" y="125"/>
                    <a:pt x="27" y="125"/>
                    <a:pt x="27" y="125"/>
                  </a:cubicBezTo>
                  <a:cubicBezTo>
                    <a:pt x="27" y="70"/>
                    <a:pt x="25" y="26"/>
                    <a:pt x="120" y="26"/>
                  </a:cubicBezTo>
                  <a:cubicBezTo>
                    <a:pt x="130" y="26"/>
                    <a:pt x="139" y="26"/>
                    <a:pt x="147" y="27"/>
                  </a:cubicBezTo>
                  <a:cubicBezTo>
                    <a:pt x="147" y="1"/>
                    <a:pt x="147" y="1"/>
                    <a:pt x="147" y="1"/>
                  </a:cubicBezTo>
                  <a:cubicBezTo>
                    <a:pt x="139" y="1"/>
                    <a:pt x="130" y="0"/>
                    <a:pt x="1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CF467010-8FDA-4A2D-9686-3EE6030767C2}"/>
                </a:ext>
              </a:extLst>
            </p:cNvPr>
            <p:cNvSpPr>
              <a:spLocks/>
            </p:cNvSpPr>
            <p:nvPr userDrawn="1"/>
          </p:nvSpPr>
          <p:spPr bwMode="auto">
            <a:xfrm>
              <a:off x="2281238" y="3394076"/>
              <a:ext cx="582612" cy="730250"/>
            </a:xfrm>
            <a:custGeom>
              <a:avLst/>
              <a:gdLst>
                <a:gd name="T0" fmla="*/ 0 w 243"/>
                <a:gd name="T1" fmla="*/ 181 h 303"/>
                <a:gd name="T2" fmla="*/ 0 w 243"/>
                <a:gd name="T3" fmla="*/ 0 h 303"/>
                <a:gd name="T4" fmla="*/ 28 w 243"/>
                <a:gd name="T5" fmla="*/ 0 h 303"/>
                <a:gd name="T6" fmla="*/ 28 w 243"/>
                <a:gd name="T7" fmla="*/ 182 h 303"/>
                <a:gd name="T8" fmla="*/ 123 w 243"/>
                <a:gd name="T9" fmla="*/ 278 h 303"/>
                <a:gd name="T10" fmla="*/ 216 w 243"/>
                <a:gd name="T11" fmla="*/ 179 h 303"/>
                <a:gd name="T12" fmla="*/ 216 w 243"/>
                <a:gd name="T13" fmla="*/ 0 h 303"/>
                <a:gd name="T14" fmla="*/ 243 w 243"/>
                <a:gd name="T15" fmla="*/ 0 h 303"/>
                <a:gd name="T16" fmla="*/ 243 w 243"/>
                <a:gd name="T17" fmla="*/ 179 h 303"/>
                <a:gd name="T18" fmla="*/ 123 w 243"/>
                <a:gd name="T19" fmla="*/ 303 h 303"/>
                <a:gd name="T20" fmla="*/ 0 w 243"/>
                <a:gd name="T21" fmla="*/ 1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3">
                  <a:moveTo>
                    <a:pt x="0" y="181"/>
                  </a:moveTo>
                  <a:cubicBezTo>
                    <a:pt x="0" y="0"/>
                    <a:pt x="0" y="0"/>
                    <a:pt x="0" y="0"/>
                  </a:cubicBezTo>
                  <a:cubicBezTo>
                    <a:pt x="28" y="0"/>
                    <a:pt x="28" y="0"/>
                    <a:pt x="28" y="0"/>
                  </a:cubicBezTo>
                  <a:cubicBezTo>
                    <a:pt x="28" y="182"/>
                    <a:pt x="28" y="182"/>
                    <a:pt x="28" y="182"/>
                  </a:cubicBezTo>
                  <a:cubicBezTo>
                    <a:pt x="28" y="234"/>
                    <a:pt x="27" y="278"/>
                    <a:pt x="123" y="278"/>
                  </a:cubicBezTo>
                  <a:cubicBezTo>
                    <a:pt x="218" y="278"/>
                    <a:pt x="216" y="234"/>
                    <a:pt x="216" y="179"/>
                  </a:cubicBezTo>
                  <a:cubicBezTo>
                    <a:pt x="216" y="0"/>
                    <a:pt x="216" y="0"/>
                    <a:pt x="216" y="0"/>
                  </a:cubicBezTo>
                  <a:cubicBezTo>
                    <a:pt x="243" y="0"/>
                    <a:pt x="243" y="0"/>
                    <a:pt x="243" y="0"/>
                  </a:cubicBezTo>
                  <a:cubicBezTo>
                    <a:pt x="243" y="179"/>
                    <a:pt x="243" y="179"/>
                    <a:pt x="243" y="179"/>
                  </a:cubicBezTo>
                  <a:cubicBezTo>
                    <a:pt x="243" y="252"/>
                    <a:pt x="238" y="303"/>
                    <a:pt x="123" y="303"/>
                  </a:cubicBezTo>
                  <a:cubicBezTo>
                    <a:pt x="7" y="303"/>
                    <a:pt x="0" y="252"/>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712681F6-4BBB-445D-834F-A0B7158FF7A5}"/>
                </a:ext>
              </a:extLst>
            </p:cNvPr>
            <p:cNvSpPr>
              <a:spLocks/>
            </p:cNvSpPr>
            <p:nvPr userDrawn="1"/>
          </p:nvSpPr>
          <p:spPr bwMode="auto">
            <a:xfrm>
              <a:off x="2973388" y="3379788"/>
              <a:ext cx="581025" cy="730250"/>
            </a:xfrm>
            <a:custGeom>
              <a:avLst/>
              <a:gdLst>
                <a:gd name="T0" fmla="*/ 242 w 242"/>
                <a:gd name="T1" fmla="*/ 122 h 303"/>
                <a:gd name="T2" fmla="*/ 242 w 242"/>
                <a:gd name="T3" fmla="*/ 303 h 303"/>
                <a:gd name="T4" fmla="*/ 215 w 242"/>
                <a:gd name="T5" fmla="*/ 303 h 303"/>
                <a:gd name="T6" fmla="*/ 215 w 242"/>
                <a:gd name="T7" fmla="*/ 122 h 303"/>
                <a:gd name="T8" fmla="*/ 120 w 242"/>
                <a:gd name="T9" fmla="*/ 26 h 303"/>
                <a:gd name="T10" fmla="*/ 27 w 242"/>
                <a:gd name="T11" fmla="*/ 125 h 303"/>
                <a:gd name="T12" fmla="*/ 27 w 242"/>
                <a:gd name="T13" fmla="*/ 303 h 303"/>
                <a:gd name="T14" fmla="*/ 0 w 242"/>
                <a:gd name="T15" fmla="*/ 303 h 303"/>
                <a:gd name="T16" fmla="*/ 0 w 242"/>
                <a:gd name="T17" fmla="*/ 125 h 303"/>
                <a:gd name="T18" fmla="*/ 120 w 242"/>
                <a:gd name="T19" fmla="*/ 0 h 303"/>
                <a:gd name="T20" fmla="*/ 242 w 242"/>
                <a:gd name="T21"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303">
                  <a:moveTo>
                    <a:pt x="242" y="122"/>
                  </a:moveTo>
                  <a:cubicBezTo>
                    <a:pt x="242" y="303"/>
                    <a:pt x="242" y="303"/>
                    <a:pt x="242" y="303"/>
                  </a:cubicBezTo>
                  <a:cubicBezTo>
                    <a:pt x="215" y="303"/>
                    <a:pt x="215" y="303"/>
                    <a:pt x="215" y="303"/>
                  </a:cubicBezTo>
                  <a:cubicBezTo>
                    <a:pt x="215" y="122"/>
                    <a:pt x="215" y="122"/>
                    <a:pt x="215" y="122"/>
                  </a:cubicBezTo>
                  <a:cubicBezTo>
                    <a:pt x="215" y="70"/>
                    <a:pt x="215" y="26"/>
                    <a:pt x="120" y="26"/>
                  </a:cubicBezTo>
                  <a:cubicBezTo>
                    <a:pt x="25" y="26"/>
                    <a:pt x="27" y="70"/>
                    <a:pt x="27" y="125"/>
                  </a:cubicBezTo>
                  <a:cubicBezTo>
                    <a:pt x="27" y="303"/>
                    <a:pt x="27" y="303"/>
                    <a:pt x="27" y="303"/>
                  </a:cubicBezTo>
                  <a:cubicBezTo>
                    <a:pt x="0" y="303"/>
                    <a:pt x="0" y="303"/>
                    <a:pt x="0" y="303"/>
                  </a:cubicBezTo>
                  <a:cubicBezTo>
                    <a:pt x="0" y="125"/>
                    <a:pt x="0" y="125"/>
                    <a:pt x="0" y="125"/>
                  </a:cubicBezTo>
                  <a:cubicBezTo>
                    <a:pt x="0" y="52"/>
                    <a:pt x="5" y="0"/>
                    <a:pt x="120" y="0"/>
                  </a:cubicBezTo>
                  <a:cubicBezTo>
                    <a:pt x="235" y="0"/>
                    <a:pt x="242" y="52"/>
                    <a:pt x="24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6">
              <a:extLst>
                <a:ext uri="{FF2B5EF4-FFF2-40B4-BE49-F238E27FC236}">
                  <a16:creationId xmlns:a16="http://schemas.microsoft.com/office/drawing/2014/main" id="{399A461A-9060-41DA-9839-4ECF67A7FF89}"/>
                </a:ext>
              </a:extLst>
            </p:cNvPr>
            <p:cNvSpPr>
              <a:spLocks noChangeArrowheads="1"/>
            </p:cNvSpPr>
            <p:nvPr userDrawn="1"/>
          </p:nvSpPr>
          <p:spPr bwMode="auto">
            <a:xfrm>
              <a:off x="3676650" y="3397251"/>
              <a:ext cx="61912" cy="7127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263C464E-C18C-4330-8F6A-E817C9584E7F}"/>
                </a:ext>
              </a:extLst>
            </p:cNvPr>
            <p:cNvSpPr>
              <a:spLocks noEditPoints="1"/>
            </p:cNvSpPr>
            <p:nvPr userDrawn="1"/>
          </p:nvSpPr>
          <p:spPr bwMode="auto">
            <a:xfrm>
              <a:off x="3857625" y="3397251"/>
              <a:ext cx="573087" cy="712788"/>
            </a:xfrm>
            <a:custGeom>
              <a:avLst/>
              <a:gdLst>
                <a:gd name="T0" fmla="*/ 0 w 239"/>
                <a:gd name="T1" fmla="*/ 0 h 296"/>
                <a:gd name="T2" fmla="*/ 139 w 239"/>
                <a:gd name="T3" fmla="*/ 0 h 296"/>
                <a:gd name="T4" fmla="*/ 239 w 239"/>
                <a:gd name="T5" fmla="*/ 95 h 296"/>
                <a:gd name="T6" fmla="*/ 139 w 239"/>
                <a:gd name="T7" fmla="*/ 193 h 296"/>
                <a:gd name="T8" fmla="*/ 27 w 239"/>
                <a:gd name="T9" fmla="*/ 193 h 296"/>
                <a:gd name="T10" fmla="*/ 27 w 239"/>
                <a:gd name="T11" fmla="*/ 296 h 296"/>
                <a:gd name="T12" fmla="*/ 0 w 239"/>
                <a:gd name="T13" fmla="*/ 296 h 296"/>
                <a:gd name="T14" fmla="*/ 0 w 239"/>
                <a:gd name="T15" fmla="*/ 0 h 296"/>
                <a:gd name="T16" fmla="*/ 139 w 239"/>
                <a:gd name="T17" fmla="*/ 167 h 296"/>
                <a:gd name="T18" fmla="*/ 211 w 239"/>
                <a:gd name="T19" fmla="*/ 96 h 296"/>
                <a:gd name="T20" fmla="*/ 138 w 239"/>
                <a:gd name="T21" fmla="*/ 26 h 296"/>
                <a:gd name="T22" fmla="*/ 27 w 239"/>
                <a:gd name="T23" fmla="*/ 26 h 296"/>
                <a:gd name="T24" fmla="*/ 27 w 239"/>
                <a:gd name="T25" fmla="*/ 167 h 296"/>
                <a:gd name="T26" fmla="*/ 139 w 239"/>
                <a:gd name="T27" fmla="*/ 1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96">
                  <a:moveTo>
                    <a:pt x="0" y="0"/>
                  </a:moveTo>
                  <a:cubicBezTo>
                    <a:pt x="139" y="0"/>
                    <a:pt x="139" y="0"/>
                    <a:pt x="139" y="0"/>
                  </a:cubicBezTo>
                  <a:cubicBezTo>
                    <a:pt x="208" y="0"/>
                    <a:pt x="239" y="34"/>
                    <a:pt x="239" y="95"/>
                  </a:cubicBezTo>
                  <a:cubicBezTo>
                    <a:pt x="239" y="156"/>
                    <a:pt x="208" y="193"/>
                    <a:pt x="139" y="193"/>
                  </a:cubicBezTo>
                  <a:cubicBezTo>
                    <a:pt x="27" y="193"/>
                    <a:pt x="27" y="193"/>
                    <a:pt x="27" y="193"/>
                  </a:cubicBezTo>
                  <a:cubicBezTo>
                    <a:pt x="27" y="296"/>
                    <a:pt x="27" y="296"/>
                    <a:pt x="27" y="296"/>
                  </a:cubicBezTo>
                  <a:cubicBezTo>
                    <a:pt x="0" y="296"/>
                    <a:pt x="0" y="296"/>
                    <a:pt x="0" y="296"/>
                  </a:cubicBezTo>
                  <a:lnTo>
                    <a:pt x="0" y="0"/>
                  </a:lnTo>
                  <a:close/>
                  <a:moveTo>
                    <a:pt x="139" y="167"/>
                  </a:moveTo>
                  <a:cubicBezTo>
                    <a:pt x="187" y="167"/>
                    <a:pt x="211" y="143"/>
                    <a:pt x="211" y="96"/>
                  </a:cubicBezTo>
                  <a:cubicBezTo>
                    <a:pt x="211" y="49"/>
                    <a:pt x="185" y="26"/>
                    <a:pt x="138" y="26"/>
                  </a:cubicBezTo>
                  <a:cubicBezTo>
                    <a:pt x="27" y="26"/>
                    <a:pt x="27" y="26"/>
                    <a:pt x="27" y="26"/>
                  </a:cubicBezTo>
                  <a:cubicBezTo>
                    <a:pt x="27" y="167"/>
                    <a:pt x="27" y="167"/>
                    <a:pt x="27" y="167"/>
                  </a:cubicBezTo>
                  <a:lnTo>
                    <a:pt x="139" y="1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BA3EDC79-511C-483A-AE43-8F87F16342DD}"/>
                </a:ext>
              </a:extLst>
            </p:cNvPr>
            <p:cNvSpPr>
              <a:spLocks noEditPoints="1"/>
            </p:cNvSpPr>
            <p:nvPr userDrawn="1"/>
          </p:nvSpPr>
          <p:spPr bwMode="auto">
            <a:xfrm>
              <a:off x="4505325" y="3378201"/>
              <a:ext cx="614362" cy="746125"/>
            </a:xfrm>
            <a:custGeom>
              <a:avLst/>
              <a:gdLst>
                <a:gd name="T0" fmla="*/ 0 w 256"/>
                <a:gd name="T1" fmla="*/ 155 h 310"/>
                <a:gd name="T2" fmla="*/ 137 w 256"/>
                <a:gd name="T3" fmla="*/ 0 h 310"/>
                <a:gd name="T4" fmla="*/ 256 w 256"/>
                <a:gd name="T5" fmla="*/ 160 h 310"/>
                <a:gd name="T6" fmla="*/ 27 w 256"/>
                <a:gd name="T7" fmla="*/ 160 h 310"/>
                <a:gd name="T8" fmla="*/ 139 w 256"/>
                <a:gd name="T9" fmla="*/ 286 h 310"/>
                <a:gd name="T10" fmla="*/ 236 w 256"/>
                <a:gd name="T11" fmla="*/ 254 h 310"/>
                <a:gd name="T12" fmla="*/ 251 w 256"/>
                <a:gd name="T13" fmla="*/ 274 h 310"/>
                <a:gd name="T14" fmla="*/ 139 w 256"/>
                <a:gd name="T15" fmla="*/ 310 h 310"/>
                <a:gd name="T16" fmla="*/ 0 w 256"/>
                <a:gd name="T17" fmla="*/ 155 h 310"/>
                <a:gd name="T18" fmla="*/ 27 w 256"/>
                <a:gd name="T19" fmla="*/ 135 h 310"/>
                <a:gd name="T20" fmla="*/ 229 w 256"/>
                <a:gd name="T21" fmla="*/ 135 h 310"/>
                <a:gd name="T22" fmla="*/ 136 w 256"/>
                <a:gd name="T23" fmla="*/ 25 h 310"/>
                <a:gd name="T24" fmla="*/ 27 w 256"/>
                <a:gd name="T2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10">
                  <a:moveTo>
                    <a:pt x="0" y="155"/>
                  </a:moveTo>
                  <a:cubicBezTo>
                    <a:pt x="0" y="68"/>
                    <a:pt x="25" y="0"/>
                    <a:pt x="137" y="0"/>
                  </a:cubicBezTo>
                  <a:cubicBezTo>
                    <a:pt x="252" y="0"/>
                    <a:pt x="256" y="78"/>
                    <a:pt x="256" y="160"/>
                  </a:cubicBezTo>
                  <a:cubicBezTo>
                    <a:pt x="27" y="160"/>
                    <a:pt x="27" y="160"/>
                    <a:pt x="27" y="160"/>
                  </a:cubicBezTo>
                  <a:cubicBezTo>
                    <a:pt x="27" y="232"/>
                    <a:pt x="45" y="286"/>
                    <a:pt x="139" y="286"/>
                  </a:cubicBezTo>
                  <a:cubicBezTo>
                    <a:pt x="189" y="286"/>
                    <a:pt x="212" y="272"/>
                    <a:pt x="236" y="254"/>
                  </a:cubicBezTo>
                  <a:cubicBezTo>
                    <a:pt x="251" y="274"/>
                    <a:pt x="251" y="274"/>
                    <a:pt x="251" y="274"/>
                  </a:cubicBezTo>
                  <a:cubicBezTo>
                    <a:pt x="224" y="294"/>
                    <a:pt x="192" y="310"/>
                    <a:pt x="139" y="310"/>
                  </a:cubicBezTo>
                  <a:cubicBezTo>
                    <a:pt x="22" y="310"/>
                    <a:pt x="0" y="242"/>
                    <a:pt x="0" y="155"/>
                  </a:cubicBezTo>
                  <a:close/>
                  <a:moveTo>
                    <a:pt x="27" y="135"/>
                  </a:moveTo>
                  <a:cubicBezTo>
                    <a:pt x="229" y="135"/>
                    <a:pt x="229" y="135"/>
                    <a:pt x="229" y="135"/>
                  </a:cubicBezTo>
                  <a:cubicBezTo>
                    <a:pt x="226" y="76"/>
                    <a:pt x="223" y="25"/>
                    <a:pt x="136" y="25"/>
                  </a:cubicBezTo>
                  <a:cubicBezTo>
                    <a:pt x="53" y="25"/>
                    <a:pt x="30" y="70"/>
                    <a:pt x="2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E9FEF45-3930-476F-AA2F-C96BD95155CD}"/>
                </a:ext>
              </a:extLst>
            </p:cNvPr>
            <p:cNvSpPr>
              <a:spLocks/>
            </p:cNvSpPr>
            <p:nvPr userDrawn="1"/>
          </p:nvSpPr>
          <p:spPr bwMode="auto">
            <a:xfrm>
              <a:off x="1855788" y="3394076"/>
              <a:ext cx="312737" cy="873125"/>
            </a:xfrm>
            <a:custGeom>
              <a:avLst/>
              <a:gdLst>
                <a:gd name="T0" fmla="*/ 10 w 130"/>
                <a:gd name="T1" fmla="*/ 362 h 362"/>
                <a:gd name="T2" fmla="*/ 130 w 130"/>
                <a:gd name="T3" fmla="*/ 237 h 362"/>
                <a:gd name="T4" fmla="*/ 130 w 130"/>
                <a:gd name="T5" fmla="*/ 0 h 362"/>
                <a:gd name="T6" fmla="*/ 103 w 130"/>
                <a:gd name="T7" fmla="*/ 0 h 362"/>
                <a:gd name="T8" fmla="*/ 103 w 130"/>
                <a:gd name="T9" fmla="*/ 237 h 362"/>
                <a:gd name="T10" fmla="*/ 10 w 130"/>
                <a:gd name="T11" fmla="*/ 336 h 362"/>
                <a:gd name="T12" fmla="*/ 0 w 130"/>
                <a:gd name="T13" fmla="*/ 336 h 362"/>
                <a:gd name="T14" fmla="*/ 0 w 130"/>
                <a:gd name="T15" fmla="*/ 361 h 362"/>
                <a:gd name="T16" fmla="*/ 10 w 13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62">
                  <a:moveTo>
                    <a:pt x="10" y="362"/>
                  </a:moveTo>
                  <a:cubicBezTo>
                    <a:pt x="126" y="362"/>
                    <a:pt x="130" y="310"/>
                    <a:pt x="130" y="237"/>
                  </a:cubicBezTo>
                  <a:cubicBezTo>
                    <a:pt x="130" y="0"/>
                    <a:pt x="130" y="0"/>
                    <a:pt x="130" y="0"/>
                  </a:cubicBezTo>
                  <a:cubicBezTo>
                    <a:pt x="103" y="0"/>
                    <a:pt x="103" y="0"/>
                    <a:pt x="103" y="0"/>
                  </a:cubicBezTo>
                  <a:cubicBezTo>
                    <a:pt x="103" y="237"/>
                    <a:pt x="103" y="237"/>
                    <a:pt x="103" y="237"/>
                  </a:cubicBezTo>
                  <a:cubicBezTo>
                    <a:pt x="103" y="292"/>
                    <a:pt x="105" y="336"/>
                    <a:pt x="10" y="336"/>
                  </a:cubicBezTo>
                  <a:cubicBezTo>
                    <a:pt x="7" y="336"/>
                    <a:pt x="3" y="336"/>
                    <a:pt x="0" y="336"/>
                  </a:cubicBezTo>
                  <a:cubicBezTo>
                    <a:pt x="0" y="361"/>
                    <a:pt x="0" y="361"/>
                    <a:pt x="0" y="361"/>
                  </a:cubicBezTo>
                  <a:cubicBezTo>
                    <a:pt x="3" y="362"/>
                    <a:pt x="7" y="362"/>
                    <a:pt x="10" y="3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524DBCB1-1B70-473A-83D4-52B6E2D32B4A}"/>
                </a:ext>
              </a:extLst>
            </p:cNvPr>
            <p:cNvSpPr>
              <a:spLocks noEditPoints="1"/>
            </p:cNvSpPr>
            <p:nvPr userDrawn="1"/>
          </p:nvSpPr>
          <p:spPr bwMode="auto">
            <a:xfrm>
              <a:off x="5373688" y="4022726"/>
              <a:ext cx="90487" cy="92075"/>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2 h 38"/>
                <a:gd name="T12" fmla="*/ 3 w 38"/>
                <a:gd name="T13" fmla="*/ 19 h 38"/>
                <a:gd name="T14" fmla="*/ 19 w 38"/>
                <a:gd name="T15" fmla="*/ 35 h 38"/>
                <a:gd name="T16" fmla="*/ 36 w 38"/>
                <a:gd name="T17" fmla="*/ 19 h 38"/>
                <a:gd name="T18" fmla="*/ 19 w 38"/>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2"/>
                  </a:moveTo>
                  <a:cubicBezTo>
                    <a:pt x="10" y="2"/>
                    <a:pt x="3" y="10"/>
                    <a:pt x="3" y="19"/>
                  </a:cubicBezTo>
                  <a:cubicBezTo>
                    <a:pt x="3" y="28"/>
                    <a:pt x="10" y="35"/>
                    <a:pt x="19" y="35"/>
                  </a:cubicBezTo>
                  <a:cubicBezTo>
                    <a:pt x="28" y="35"/>
                    <a:pt x="36" y="28"/>
                    <a:pt x="36" y="19"/>
                  </a:cubicBezTo>
                  <a:cubicBezTo>
                    <a:pt x="36" y="10"/>
                    <a:pt x="28"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EF3D6A59-1A3E-4EA6-987D-D03885F30276}"/>
                </a:ext>
              </a:extLst>
            </p:cNvPr>
            <p:cNvSpPr>
              <a:spLocks noEditPoints="1"/>
            </p:cNvSpPr>
            <p:nvPr userDrawn="1"/>
          </p:nvSpPr>
          <p:spPr bwMode="auto">
            <a:xfrm>
              <a:off x="5402263" y="4041776"/>
              <a:ext cx="41275" cy="53975"/>
            </a:xfrm>
            <a:custGeom>
              <a:avLst/>
              <a:gdLst>
                <a:gd name="T0" fmla="*/ 8 w 17"/>
                <a:gd name="T1" fmla="*/ 13 h 22"/>
                <a:gd name="T2" fmla="*/ 2 w 17"/>
                <a:gd name="T3" fmla="*/ 13 h 22"/>
                <a:gd name="T4" fmla="*/ 2 w 17"/>
                <a:gd name="T5" fmla="*/ 22 h 22"/>
                <a:gd name="T6" fmla="*/ 0 w 17"/>
                <a:gd name="T7" fmla="*/ 22 h 22"/>
                <a:gd name="T8" fmla="*/ 0 w 17"/>
                <a:gd name="T9" fmla="*/ 0 h 22"/>
                <a:gd name="T10" fmla="*/ 9 w 17"/>
                <a:gd name="T11" fmla="*/ 0 h 22"/>
                <a:gd name="T12" fmla="*/ 17 w 17"/>
                <a:gd name="T13" fmla="*/ 7 h 22"/>
                <a:gd name="T14" fmla="*/ 12 w 17"/>
                <a:gd name="T15" fmla="*/ 13 h 22"/>
                <a:gd name="T16" fmla="*/ 16 w 17"/>
                <a:gd name="T17" fmla="*/ 22 h 22"/>
                <a:gd name="T18" fmla="*/ 13 w 17"/>
                <a:gd name="T19" fmla="*/ 22 h 22"/>
                <a:gd name="T20" fmla="*/ 8 w 17"/>
                <a:gd name="T21" fmla="*/ 13 h 22"/>
                <a:gd name="T22" fmla="*/ 9 w 17"/>
                <a:gd name="T23" fmla="*/ 11 h 22"/>
                <a:gd name="T24" fmla="*/ 14 w 17"/>
                <a:gd name="T25" fmla="*/ 7 h 22"/>
                <a:gd name="T26" fmla="*/ 9 w 17"/>
                <a:gd name="T27" fmla="*/ 3 h 22"/>
                <a:gd name="T28" fmla="*/ 2 w 17"/>
                <a:gd name="T29" fmla="*/ 3 h 22"/>
                <a:gd name="T30" fmla="*/ 2 w 17"/>
                <a:gd name="T31" fmla="*/ 11 h 22"/>
                <a:gd name="T32" fmla="*/ 9 w 17"/>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8" y="13"/>
                  </a:moveTo>
                  <a:cubicBezTo>
                    <a:pt x="2" y="13"/>
                    <a:pt x="2" y="13"/>
                    <a:pt x="2" y="13"/>
                  </a:cubicBezTo>
                  <a:cubicBezTo>
                    <a:pt x="2" y="22"/>
                    <a:pt x="2" y="22"/>
                    <a:pt x="2" y="22"/>
                  </a:cubicBezTo>
                  <a:cubicBezTo>
                    <a:pt x="0" y="22"/>
                    <a:pt x="0" y="22"/>
                    <a:pt x="0" y="22"/>
                  </a:cubicBezTo>
                  <a:cubicBezTo>
                    <a:pt x="0" y="0"/>
                    <a:pt x="0" y="0"/>
                    <a:pt x="0" y="0"/>
                  </a:cubicBezTo>
                  <a:cubicBezTo>
                    <a:pt x="9" y="0"/>
                    <a:pt x="9" y="0"/>
                    <a:pt x="9" y="0"/>
                  </a:cubicBezTo>
                  <a:cubicBezTo>
                    <a:pt x="15" y="0"/>
                    <a:pt x="17" y="2"/>
                    <a:pt x="17" y="7"/>
                  </a:cubicBezTo>
                  <a:cubicBezTo>
                    <a:pt x="17" y="10"/>
                    <a:pt x="15" y="12"/>
                    <a:pt x="12" y="13"/>
                  </a:cubicBezTo>
                  <a:cubicBezTo>
                    <a:pt x="16" y="22"/>
                    <a:pt x="16" y="22"/>
                    <a:pt x="16" y="22"/>
                  </a:cubicBezTo>
                  <a:cubicBezTo>
                    <a:pt x="13" y="22"/>
                    <a:pt x="13" y="22"/>
                    <a:pt x="13" y="22"/>
                  </a:cubicBezTo>
                  <a:lnTo>
                    <a:pt x="8" y="13"/>
                  </a:lnTo>
                  <a:close/>
                  <a:moveTo>
                    <a:pt x="9" y="11"/>
                  </a:moveTo>
                  <a:cubicBezTo>
                    <a:pt x="12" y="11"/>
                    <a:pt x="14" y="10"/>
                    <a:pt x="14" y="7"/>
                  </a:cubicBezTo>
                  <a:cubicBezTo>
                    <a:pt x="14" y="4"/>
                    <a:pt x="12" y="3"/>
                    <a:pt x="9" y="3"/>
                  </a:cubicBezTo>
                  <a:cubicBezTo>
                    <a:pt x="2" y="3"/>
                    <a:pt x="2" y="3"/>
                    <a:pt x="2" y="3"/>
                  </a:cubicBezTo>
                  <a:cubicBezTo>
                    <a:pt x="2" y="11"/>
                    <a:pt x="2" y="11"/>
                    <a:pt x="2" y="11"/>
                  </a:cubicBezTo>
                  <a:lnTo>
                    <a:pt x="9"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37500304"/>
      </p:ext>
    </p:extLst>
  </p:cSld>
  <p:clrMap bg1="lt1" tx1="dk1" bg2="lt2" tx2="dk2" accent1="accent1" accent2="accent2" accent3="accent3" accent4="accent4" accent5="accent5" accent6="accent6" hlink="hlink" folHlink="folHlink"/>
  <p:sldLayoutIdLst>
    <p:sldLayoutId id="2147483740" r:id="rId1"/>
    <p:sldLayoutId id="2147483689" r:id="rId2"/>
    <p:sldLayoutId id="2147483708" r:id="rId3"/>
    <p:sldLayoutId id="2147483709" r:id="rId4"/>
    <p:sldLayoutId id="2147483741" r:id="rId5"/>
    <p:sldLayoutId id="2147483746" r:id="rId6"/>
    <p:sldLayoutId id="2147483692" r:id="rId7"/>
    <p:sldLayoutId id="2147483747" r:id="rId8"/>
    <p:sldLayoutId id="2147483751" r:id="rId9"/>
    <p:sldLayoutId id="2147483755" r:id="rId10"/>
    <p:sldLayoutId id="2147483712" r:id="rId11"/>
    <p:sldLayoutId id="2147483790" r:id="rId12"/>
  </p:sldLayoutIdLst>
  <p:hf hdr="0" ftr="0" dt="0"/>
  <p:txStyles>
    <p:title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p:titleStyle>
    <p:body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132" userDrawn="1">
          <p15:clr>
            <a:srgbClr val="F26B43"/>
          </p15:clr>
        </p15:guide>
        <p15:guide id="3" pos="4344" userDrawn="1">
          <p15:clr>
            <a:srgbClr val="F26B43"/>
          </p15:clr>
        </p15:guide>
        <p15:guide id="4" orient="horz" pos="3107" userDrawn="1">
          <p15:clr>
            <a:srgbClr val="F26B43"/>
          </p15:clr>
        </p15:guide>
        <p15:guide id="5" pos="2885" userDrawn="1">
          <p15:clr>
            <a:srgbClr val="F26B43"/>
          </p15:clr>
        </p15:guide>
        <p15:guide id="6" orient="horz" pos="16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A62050-C9D2-42AF-A908-A55B6161F3DD}"/>
              </a:ext>
            </a:extLst>
          </p:cNvPr>
          <p:cNvCxnSpPr/>
          <p:nvPr userDrawn="1"/>
        </p:nvCxnSpPr>
        <p:spPr>
          <a:xfrm>
            <a:off x="383095" y="1068750"/>
            <a:ext cx="8377810" cy="0"/>
          </a:xfrm>
          <a:prstGeom prst="line">
            <a:avLst/>
          </a:prstGeom>
          <a:ln w="6350" cmpd="sng">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14571B-6D02-4A53-B190-DE523E9792EC}"/>
              </a:ext>
            </a:extLst>
          </p:cNvPr>
          <p:cNvSpPr txBox="1"/>
          <p:nvPr userDrawn="1"/>
        </p:nvSpPr>
        <p:spPr>
          <a:xfrm>
            <a:off x="371226" y="4950680"/>
            <a:ext cx="2214880" cy="96950"/>
          </a:xfrm>
          <a:prstGeom prst="rect">
            <a:avLst/>
          </a:prstGeom>
          <a:ln>
            <a:noFill/>
          </a:ln>
        </p:spPr>
        <p:txBody>
          <a:bodyPr wrap="square" lIns="0" tIns="0" rIns="0" bIns="0" rtlCol="0">
            <a:spAutoFit/>
          </a:bodyPr>
          <a:lstStyle/>
          <a:p>
            <a:pPr algn="l">
              <a:lnSpc>
                <a:spcPct val="90000"/>
              </a:lnSpc>
            </a:pPr>
            <a:r>
              <a:rPr lang="en-US" sz="700" b="0" i="0">
                <a:solidFill>
                  <a:schemeClr val="bg1">
                    <a:lumMod val="65000"/>
                  </a:schemeClr>
                </a:solidFill>
                <a:latin typeface="Lato" charset="0"/>
                <a:ea typeface="Lato" charset="0"/>
                <a:cs typeface="Lato" charset="0"/>
              </a:rPr>
              <a:t>© 2018 Juniper Networks </a:t>
            </a:r>
          </a:p>
        </p:txBody>
      </p:sp>
      <p:sp>
        <p:nvSpPr>
          <p:cNvPr id="17" name="Rectangle 16">
            <a:extLst>
              <a:ext uri="{FF2B5EF4-FFF2-40B4-BE49-F238E27FC236}">
                <a16:creationId xmlns:a16="http://schemas.microsoft.com/office/drawing/2014/main" id="{E7740587-8E63-4DFE-9AF5-EE9B927E84A9}"/>
              </a:ext>
            </a:extLst>
          </p:cNvPr>
          <p:cNvSpPr/>
          <p:nvPr userDrawn="1"/>
        </p:nvSpPr>
        <p:spPr>
          <a:xfrm>
            <a:off x="0" y="0"/>
            <a:ext cx="9144000" cy="66675"/>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sz="1400">
              <a:latin typeface="Arial"/>
              <a:cs typeface="Arial"/>
            </a:endParaRPr>
          </a:p>
        </p:txBody>
      </p:sp>
      <p:cxnSp>
        <p:nvCxnSpPr>
          <p:cNvPr id="18" name="Straight Connector 17">
            <a:extLst>
              <a:ext uri="{FF2B5EF4-FFF2-40B4-BE49-F238E27FC236}">
                <a16:creationId xmlns:a16="http://schemas.microsoft.com/office/drawing/2014/main" id="{1FD9FEAA-0417-4083-9EF0-5FDA88579A7E}"/>
              </a:ext>
            </a:extLst>
          </p:cNvPr>
          <p:cNvCxnSpPr/>
          <p:nvPr userDrawn="1"/>
        </p:nvCxnSpPr>
        <p:spPr>
          <a:xfrm>
            <a:off x="383095" y="4902487"/>
            <a:ext cx="8377810" cy="0"/>
          </a:xfrm>
          <a:prstGeom prst="line">
            <a:avLst/>
          </a:prstGeom>
          <a:ln w="6350" cmpd="sng">
            <a:solidFill>
              <a:srgbClr val="8FAD15"/>
            </a:solidFill>
            <a:miter lim="800000"/>
          </a:ln>
          <a:effectLst/>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CD69BD9F-EB35-416C-A36A-048D2DFEC1B5}"/>
              </a:ext>
            </a:extLst>
          </p:cNvPr>
          <p:cNvSpPr>
            <a:spLocks noGrp="1"/>
          </p:cNvSpPr>
          <p:nvPr>
            <p:ph type="title"/>
          </p:nvPr>
        </p:nvSpPr>
        <p:spPr>
          <a:xfrm>
            <a:off x="371226" y="295421"/>
            <a:ext cx="8438572" cy="642305"/>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EC8B1A5-CCD1-4F18-B737-A7EC38F8DC8D}"/>
              </a:ext>
            </a:extLst>
          </p:cNvPr>
          <p:cNvSpPr>
            <a:spLocks noGrp="1"/>
          </p:cNvSpPr>
          <p:nvPr>
            <p:ph type="body" idx="1"/>
          </p:nvPr>
        </p:nvSpPr>
        <p:spPr>
          <a:xfrm>
            <a:off x="383094" y="1203757"/>
            <a:ext cx="8426703" cy="204685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41E9B6-E82A-4D65-AA2F-AB531794E4FA}"/>
              </a:ext>
            </a:extLst>
          </p:cNvPr>
          <p:cNvSpPr>
            <a:spLocks noGrp="1"/>
          </p:cNvSpPr>
          <p:nvPr>
            <p:ph type="ftr" sz="quarter" idx="3"/>
          </p:nvPr>
        </p:nvSpPr>
        <p:spPr>
          <a:xfrm>
            <a:off x="3898379" y="4979094"/>
            <a:ext cx="1363117" cy="107722"/>
          </a:xfrm>
          <a:prstGeom prst="rect">
            <a:avLst/>
          </a:prstGeom>
        </p:spPr>
        <p:txBody>
          <a:bodyPr vert="horz" wrap="square" lIns="0" tIns="0" rIns="0" bIns="0" rtlCol="0" anchor="ctr">
            <a:spAutoFit/>
          </a:bodyPr>
          <a:lstStyle>
            <a:lvl1pPr algn="ctr">
              <a:defRPr sz="700">
                <a:solidFill>
                  <a:schemeClr val="bg1">
                    <a:lumMod val="50000"/>
                  </a:schemeClr>
                </a:solidFill>
              </a:defRPr>
            </a:lvl1pPr>
          </a:lstStyle>
          <a:p>
            <a:endParaRPr lang="en-US"/>
          </a:p>
        </p:txBody>
      </p:sp>
      <p:sp>
        <p:nvSpPr>
          <p:cNvPr id="6" name="Slide Number Placeholder 5">
            <a:extLst>
              <a:ext uri="{FF2B5EF4-FFF2-40B4-BE49-F238E27FC236}">
                <a16:creationId xmlns:a16="http://schemas.microsoft.com/office/drawing/2014/main" id="{5357B898-94D5-41BD-8344-6A420350300E}"/>
              </a:ext>
            </a:extLst>
          </p:cNvPr>
          <p:cNvSpPr>
            <a:spLocks noGrp="1"/>
          </p:cNvSpPr>
          <p:nvPr>
            <p:ph type="sldNum" sz="quarter" idx="4"/>
          </p:nvPr>
        </p:nvSpPr>
        <p:spPr>
          <a:xfrm>
            <a:off x="8519467" y="4960629"/>
            <a:ext cx="245555" cy="107722"/>
          </a:xfrm>
          <a:prstGeom prst="rect">
            <a:avLst/>
          </a:prstGeom>
        </p:spPr>
        <p:txBody>
          <a:bodyPr vert="horz" wrap="square" lIns="0" tIns="0" rIns="0" bIns="0" rtlCol="0" anchor="ctr">
            <a:spAutoFit/>
          </a:bodyPr>
          <a:lstStyle>
            <a:lvl1pPr algn="r">
              <a:defRPr sz="700">
                <a:solidFill>
                  <a:schemeClr val="accent1"/>
                </a:solidFill>
              </a:defRPr>
            </a:lvl1pPr>
          </a:lstStyle>
          <a:p>
            <a:fld id="{911CAEDA-F13C-43B4-B3A8-D3983B745648}" type="slidenum">
              <a:rPr lang="en-US" smtClean="0"/>
              <a:pPr/>
              <a:t>‹#›</a:t>
            </a:fld>
            <a:endParaRPr lang="en-US"/>
          </a:p>
        </p:txBody>
      </p:sp>
      <p:cxnSp>
        <p:nvCxnSpPr>
          <p:cNvPr id="7" name="Straight Connector 6">
            <a:extLst>
              <a:ext uri="{FF2B5EF4-FFF2-40B4-BE49-F238E27FC236}">
                <a16:creationId xmlns:a16="http://schemas.microsoft.com/office/drawing/2014/main" id="{17D0EF52-4213-413D-AC17-D7B7B08F619E}"/>
              </a:ext>
            </a:extLst>
          </p:cNvPr>
          <p:cNvCxnSpPr/>
          <p:nvPr userDrawn="1"/>
        </p:nvCxnSpPr>
        <p:spPr>
          <a:xfrm>
            <a:off x="8471220" y="4947567"/>
            <a:ext cx="0" cy="1392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2DC55FA-CAD4-44ED-8FE8-B532D9D45D7C}"/>
              </a:ext>
            </a:extLst>
          </p:cNvPr>
          <p:cNvGrpSpPr/>
          <p:nvPr userDrawn="1"/>
        </p:nvGrpSpPr>
        <p:grpSpPr>
          <a:xfrm>
            <a:off x="7791964" y="4944673"/>
            <a:ext cx="523943" cy="143933"/>
            <a:chOff x="1855788" y="3378201"/>
            <a:chExt cx="3709987" cy="1019175"/>
          </a:xfrm>
          <a:solidFill>
            <a:schemeClr val="bg2">
              <a:lumMod val="10000"/>
            </a:schemeClr>
          </a:solidFill>
        </p:grpSpPr>
        <p:sp>
          <p:nvSpPr>
            <p:cNvPr id="20" name="Freeform 5">
              <a:extLst>
                <a:ext uri="{FF2B5EF4-FFF2-40B4-BE49-F238E27FC236}">
                  <a16:creationId xmlns:a16="http://schemas.microsoft.com/office/drawing/2014/main" id="{528325C0-29E5-4B68-9CAD-B1E00E29EA67}"/>
                </a:ext>
              </a:extLst>
            </p:cNvPr>
            <p:cNvSpPr>
              <a:spLocks/>
            </p:cNvSpPr>
            <p:nvPr userDrawn="1"/>
          </p:nvSpPr>
          <p:spPr bwMode="auto">
            <a:xfrm>
              <a:off x="3676650" y="4197351"/>
              <a:ext cx="160337" cy="196850"/>
            </a:xfrm>
            <a:custGeom>
              <a:avLst/>
              <a:gdLst>
                <a:gd name="T0" fmla="*/ 0 w 101"/>
                <a:gd name="T1" fmla="*/ 0 h 124"/>
                <a:gd name="T2" fmla="*/ 13 w 101"/>
                <a:gd name="T3" fmla="*/ 0 h 124"/>
                <a:gd name="T4" fmla="*/ 87 w 101"/>
                <a:gd name="T5" fmla="*/ 101 h 124"/>
                <a:gd name="T6" fmla="*/ 87 w 101"/>
                <a:gd name="T7" fmla="*/ 0 h 124"/>
                <a:gd name="T8" fmla="*/ 101 w 101"/>
                <a:gd name="T9" fmla="*/ 0 h 124"/>
                <a:gd name="T10" fmla="*/ 101 w 101"/>
                <a:gd name="T11" fmla="*/ 124 h 124"/>
                <a:gd name="T12" fmla="*/ 89 w 101"/>
                <a:gd name="T13" fmla="*/ 124 h 124"/>
                <a:gd name="T14" fmla="*/ 12 w 101"/>
                <a:gd name="T15" fmla="*/ 18 h 124"/>
                <a:gd name="T16" fmla="*/ 12 w 101"/>
                <a:gd name="T17" fmla="*/ 124 h 124"/>
                <a:gd name="T18" fmla="*/ 0 w 101"/>
                <a:gd name="T19" fmla="*/ 124 h 124"/>
                <a:gd name="T20" fmla="*/ 0 w 101"/>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24">
                  <a:moveTo>
                    <a:pt x="0" y="0"/>
                  </a:moveTo>
                  <a:lnTo>
                    <a:pt x="13" y="0"/>
                  </a:lnTo>
                  <a:lnTo>
                    <a:pt x="87" y="101"/>
                  </a:lnTo>
                  <a:lnTo>
                    <a:pt x="87" y="0"/>
                  </a:lnTo>
                  <a:lnTo>
                    <a:pt x="101" y="0"/>
                  </a:lnTo>
                  <a:lnTo>
                    <a:pt x="101" y="124"/>
                  </a:lnTo>
                  <a:lnTo>
                    <a:pt x="89" y="124"/>
                  </a:lnTo>
                  <a:lnTo>
                    <a:pt x="12" y="18"/>
                  </a:lnTo>
                  <a:lnTo>
                    <a:pt x="1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27DAAFCF-EBBB-40B1-A4E9-BD28A752CF75}"/>
                </a:ext>
              </a:extLst>
            </p:cNvPr>
            <p:cNvSpPr>
              <a:spLocks/>
            </p:cNvSpPr>
            <p:nvPr userDrawn="1"/>
          </p:nvSpPr>
          <p:spPr bwMode="auto">
            <a:xfrm>
              <a:off x="3886200" y="4197351"/>
              <a:ext cx="130175" cy="196850"/>
            </a:xfrm>
            <a:custGeom>
              <a:avLst/>
              <a:gdLst>
                <a:gd name="T0" fmla="*/ 0 w 82"/>
                <a:gd name="T1" fmla="*/ 0 h 124"/>
                <a:gd name="T2" fmla="*/ 82 w 82"/>
                <a:gd name="T3" fmla="*/ 0 h 124"/>
                <a:gd name="T4" fmla="*/ 82 w 82"/>
                <a:gd name="T5" fmla="*/ 12 h 124"/>
                <a:gd name="T6" fmla="*/ 13 w 82"/>
                <a:gd name="T7" fmla="*/ 12 h 124"/>
                <a:gd name="T8" fmla="*/ 13 w 82"/>
                <a:gd name="T9" fmla="*/ 53 h 124"/>
                <a:gd name="T10" fmla="*/ 80 w 82"/>
                <a:gd name="T11" fmla="*/ 53 h 124"/>
                <a:gd name="T12" fmla="*/ 80 w 82"/>
                <a:gd name="T13" fmla="*/ 65 h 124"/>
                <a:gd name="T14" fmla="*/ 13 w 82"/>
                <a:gd name="T15" fmla="*/ 65 h 124"/>
                <a:gd name="T16" fmla="*/ 13 w 82"/>
                <a:gd name="T17" fmla="*/ 112 h 124"/>
                <a:gd name="T18" fmla="*/ 82 w 82"/>
                <a:gd name="T19" fmla="*/ 112 h 124"/>
                <a:gd name="T20" fmla="*/ 82 w 82"/>
                <a:gd name="T21" fmla="*/ 124 h 124"/>
                <a:gd name="T22" fmla="*/ 0 w 82"/>
                <a:gd name="T23" fmla="*/ 124 h 124"/>
                <a:gd name="T24" fmla="*/ 0 w 82"/>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24">
                  <a:moveTo>
                    <a:pt x="0" y="0"/>
                  </a:moveTo>
                  <a:lnTo>
                    <a:pt x="82" y="0"/>
                  </a:lnTo>
                  <a:lnTo>
                    <a:pt x="82" y="12"/>
                  </a:lnTo>
                  <a:lnTo>
                    <a:pt x="13" y="12"/>
                  </a:lnTo>
                  <a:lnTo>
                    <a:pt x="13" y="53"/>
                  </a:lnTo>
                  <a:lnTo>
                    <a:pt x="80" y="53"/>
                  </a:lnTo>
                  <a:lnTo>
                    <a:pt x="80" y="65"/>
                  </a:lnTo>
                  <a:lnTo>
                    <a:pt x="13" y="65"/>
                  </a:lnTo>
                  <a:lnTo>
                    <a:pt x="13" y="112"/>
                  </a:lnTo>
                  <a:lnTo>
                    <a:pt x="82" y="112"/>
                  </a:lnTo>
                  <a:lnTo>
                    <a:pt x="82" y="124"/>
                  </a:lnTo>
                  <a:lnTo>
                    <a:pt x="0"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C16A8744-DF49-401D-91E1-6B9DACAC8543}"/>
                </a:ext>
              </a:extLst>
            </p:cNvPr>
            <p:cNvSpPr>
              <a:spLocks/>
            </p:cNvSpPr>
            <p:nvPr userDrawn="1"/>
          </p:nvSpPr>
          <p:spPr bwMode="auto">
            <a:xfrm>
              <a:off x="4048125" y="4197351"/>
              <a:ext cx="166687" cy="196850"/>
            </a:xfrm>
            <a:custGeom>
              <a:avLst/>
              <a:gdLst>
                <a:gd name="T0" fmla="*/ 46 w 105"/>
                <a:gd name="T1" fmla="*/ 12 h 124"/>
                <a:gd name="T2" fmla="*/ 0 w 105"/>
                <a:gd name="T3" fmla="*/ 12 h 124"/>
                <a:gd name="T4" fmla="*/ 0 w 105"/>
                <a:gd name="T5" fmla="*/ 0 h 124"/>
                <a:gd name="T6" fmla="*/ 105 w 105"/>
                <a:gd name="T7" fmla="*/ 0 h 124"/>
                <a:gd name="T8" fmla="*/ 105 w 105"/>
                <a:gd name="T9" fmla="*/ 12 h 124"/>
                <a:gd name="T10" fmla="*/ 59 w 105"/>
                <a:gd name="T11" fmla="*/ 12 h 124"/>
                <a:gd name="T12" fmla="*/ 59 w 105"/>
                <a:gd name="T13" fmla="*/ 124 h 124"/>
                <a:gd name="T14" fmla="*/ 46 w 105"/>
                <a:gd name="T15" fmla="*/ 124 h 124"/>
                <a:gd name="T16" fmla="*/ 46 w 105"/>
                <a:gd name="T17"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4">
                  <a:moveTo>
                    <a:pt x="46" y="12"/>
                  </a:moveTo>
                  <a:lnTo>
                    <a:pt x="0" y="12"/>
                  </a:lnTo>
                  <a:lnTo>
                    <a:pt x="0" y="0"/>
                  </a:lnTo>
                  <a:lnTo>
                    <a:pt x="105" y="0"/>
                  </a:lnTo>
                  <a:lnTo>
                    <a:pt x="105" y="12"/>
                  </a:lnTo>
                  <a:lnTo>
                    <a:pt x="59" y="12"/>
                  </a:lnTo>
                  <a:lnTo>
                    <a:pt x="59" y="124"/>
                  </a:lnTo>
                  <a:lnTo>
                    <a:pt x="46" y="124"/>
                  </a:lnTo>
                  <a:lnTo>
                    <a:pt x="4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065924E-3C4C-40E8-A61D-8795FCEC413C}"/>
                </a:ext>
              </a:extLst>
            </p:cNvPr>
            <p:cNvSpPr>
              <a:spLocks/>
            </p:cNvSpPr>
            <p:nvPr userDrawn="1"/>
          </p:nvSpPr>
          <p:spPr bwMode="auto">
            <a:xfrm>
              <a:off x="4241800" y="4197351"/>
              <a:ext cx="268287" cy="196850"/>
            </a:xfrm>
            <a:custGeom>
              <a:avLst/>
              <a:gdLst>
                <a:gd name="T0" fmla="*/ 0 w 169"/>
                <a:gd name="T1" fmla="*/ 0 h 124"/>
                <a:gd name="T2" fmla="*/ 14 w 169"/>
                <a:gd name="T3" fmla="*/ 0 h 124"/>
                <a:gd name="T4" fmla="*/ 45 w 169"/>
                <a:gd name="T5" fmla="*/ 101 h 124"/>
                <a:gd name="T6" fmla="*/ 78 w 169"/>
                <a:gd name="T7" fmla="*/ 0 h 124"/>
                <a:gd name="T8" fmla="*/ 91 w 169"/>
                <a:gd name="T9" fmla="*/ 0 h 124"/>
                <a:gd name="T10" fmla="*/ 124 w 169"/>
                <a:gd name="T11" fmla="*/ 101 h 124"/>
                <a:gd name="T12" fmla="*/ 155 w 169"/>
                <a:gd name="T13" fmla="*/ 0 h 124"/>
                <a:gd name="T14" fmla="*/ 169 w 169"/>
                <a:gd name="T15" fmla="*/ 0 h 124"/>
                <a:gd name="T16" fmla="*/ 128 w 169"/>
                <a:gd name="T17" fmla="*/ 124 h 124"/>
                <a:gd name="T18" fmla="*/ 118 w 169"/>
                <a:gd name="T19" fmla="*/ 124 h 124"/>
                <a:gd name="T20" fmla="*/ 85 w 169"/>
                <a:gd name="T21" fmla="*/ 21 h 124"/>
                <a:gd name="T22" fmla="*/ 51 w 169"/>
                <a:gd name="T23" fmla="*/ 124 h 124"/>
                <a:gd name="T24" fmla="*/ 39 w 169"/>
                <a:gd name="T25" fmla="*/ 124 h 124"/>
                <a:gd name="T26" fmla="*/ 0 w 169"/>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24">
                  <a:moveTo>
                    <a:pt x="0" y="0"/>
                  </a:moveTo>
                  <a:lnTo>
                    <a:pt x="14" y="0"/>
                  </a:lnTo>
                  <a:lnTo>
                    <a:pt x="45" y="101"/>
                  </a:lnTo>
                  <a:lnTo>
                    <a:pt x="78" y="0"/>
                  </a:lnTo>
                  <a:lnTo>
                    <a:pt x="91" y="0"/>
                  </a:lnTo>
                  <a:lnTo>
                    <a:pt x="124" y="101"/>
                  </a:lnTo>
                  <a:lnTo>
                    <a:pt x="155" y="0"/>
                  </a:lnTo>
                  <a:lnTo>
                    <a:pt x="169" y="0"/>
                  </a:lnTo>
                  <a:lnTo>
                    <a:pt x="128" y="124"/>
                  </a:lnTo>
                  <a:lnTo>
                    <a:pt x="118" y="124"/>
                  </a:lnTo>
                  <a:lnTo>
                    <a:pt x="85" y="21"/>
                  </a:lnTo>
                  <a:lnTo>
                    <a:pt x="51" y="124"/>
                  </a:lnTo>
                  <a:lnTo>
                    <a:pt x="39" y="12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1AF69FF3-7959-4A54-A9FB-9C5840723D94}"/>
                </a:ext>
              </a:extLst>
            </p:cNvPr>
            <p:cNvSpPr>
              <a:spLocks noEditPoints="1"/>
            </p:cNvSpPr>
            <p:nvPr userDrawn="1"/>
          </p:nvSpPr>
          <p:spPr bwMode="auto">
            <a:xfrm>
              <a:off x="4527550" y="4192588"/>
              <a:ext cx="198437" cy="204788"/>
            </a:xfrm>
            <a:custGeom>
              <a:avLst/>
              <a:gdLst>
                <a:gd name="T0" fmla="*/ 0 w 83"/>
                <a:gd name="T1" fmla="*/ 43 h 85"/>
                <a:gd name="T2" fmla="*/ 42 w 83"/>
                <a:gd name="T3" fmla="*/ 0 h 85"/>
                <a:gd name="T4" fmla="*/ 83 w 83"/>
                <a:gd name="T5" fmla="*/ 43 h 85"/>
                <a:gd name="T6" fmla="*/ 42 w 83"/>
                <a:gd name="T7" fmla="*/ 85 h 85"/>
                <a:gd name="T8" fmla="*/ 0 w 83"/>
                <a:gd name="T9" fmla="*/ 43 h 85"/>
                <a:gd name="T10" fmla="*/ 74 w 83"/>
                <a:gd name="T11" fmla="*/ 43 h 85"/>
                <a:gd name="T12" fmla="*/ 42 w 83"/>
                <a:gd name="T13" fmla="*/ 9 h 85"/>
                <a:gd name="T14" fmla="*/ 9 w 83"/>
                <a:gd name="T15" fmla="*/ 43 h 85"/>
                <a:gd name="T16" fmla="*/ 42 w 83"/>
                <a:gd name="T17" fmla="*/ 77 h 85"/>
                <a:gd name="T18" fmla="*/ 74 w 83"/>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5">
                  <a:moveTo>
                    <a:pt x="0" y="43"/>
                  </a:moveTo>
                  <a:cubicBezTo>
                    <a:pt x="0" y="13"/>
                    <a:pt x="15" y="0"/>
                    <a:pt x="42" y="0"/>
                  </a:cubicBezTo>
                  <a:cubicBezTo>
                    <a:pt x="68" y="0"/>
                    <a:pt x="83" y="13"/>
                    <a:pt x="83" y="43"/>
                  </a:cubicBezTo>
                  <a:cubicBezTo>
                    <a:pt x="83" y="72"/>
                    <a:pt x="68" y="85"/>
                    <a:pt x="42" y="85"/>
                  </a:cubicBezTo>
                  <a:cubicBezTo>
                    <a:pt x="15" y="85"/>
                    <a:pt x="0" y="72"/>
                    <a:pt x="0" y="43"/>
                  </a:cubicBezTo>
                  <a:close/>
                  <a:moveTo>
                    <a:pt x="74" y="43"/>
                  </a:moveTo>
                  <a:cubicBezTo>
                    <a:pt x="74" y="21"/>
                    <a:pt x="64" y="9"/>
                    <a:pt x="42" y="9"/>
                  </a:cubicBezTo>
                  <a:cubicBezTo>
                    <a:pt x="19" y="9"/>
                    <a:pt x="9" y="21"/>
                    <a:pt x="9" y="43"/>
                  </a:cubicBezTo>
                  <a:cubicBezTo>
                    <a:pt x="9" y="65"/>
                    <a:pt x="19" y="77"/>
                    <a:pt x="42" y="77"/>
                  </a:cubicBezTo>
                  <a:cubicBezTo>
                    <a:pt x="64" y="77"/>
                    <a:pt x="74" y="65"/>
                    <a:pt x="7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99D13606-871E-4901-89B0-5C3B55A97593}"/>
                </a:ext>
              </a:extLst>
            </p:cNvPr>
            <p:cNvSpPr>
              <a:spLocks noEditPoints="1"/>
            </p:cNvSpPr>
            <p:nvPr userDrawn="1"/>
          </p:nvSpPr>
          <p:spPr bwMode="auto">
            <a:xfrm>
              <a:off x="4768850" y="4197351"/>
              <a:ext cx="150812" cy="196850"/>
            </a:xfrm>
            <a:custGeom>
              <a:avLst/>
              <a:gdLst>
                <a:gd name="T0" fmla="*/ 33 w 63"/>
                <a:gd name="T1" fmla="*/ 48 h 82"/>
                <a:gd name="T2" fmla="*/ 8 w 63"/>
                <a:gd name="T3" fmla="*/ 48 h 82"/>
                <a:gd name="T4" fmla="*/ 8 w 63"/>
                <a:gd name="T5" fmla="*/ 82 h 82"/>
                <a:gd name="T6" fmla="*/ 0 w 63"/>
                <a:gd name="T7" fmla="*/ 82 h 82"/>
                <a:gd name="T8" fmla="*/ 0 w 63"/>
                <a:gd name="T9" fmla="*/ 0 h 82"/>
                <a:gd name="T10" fmla="*/ 35 w 63"/>
                <a:gd name="T11" fmla="*/ 0 h 82"/>
                <a:gd name="T12" fmla="*/ 63 w 63"/>
                <a:gd name="T13" fmla="*/ 24 h 82"/>
                <a:gd name="T14" fmla="*/ 42 w 63"/>
                <a:gd name="T15" fmla="*/ 48 h 82"/>
                <a:gd name="T16" fmla="*/ 61 w 63"/>
                <a:gd name="T17" fmla="*/ 82 h 82"/>
                <a:gd name="T18" fmla="*/ 52 w 63"/>
                <a:gd name="T19" fmla="*/ 82 h 82"/>
                <a:gd name="T20" fmla="*/ 33 w 63"/>
                <a:gd name="T21" fmla="*/ 48 h 82"/>
                <a:gd name="T22" fmla="*/ 35 w 63"/>
                <a:gd name="T23" fmla="*/ 40 h 82"/>
                <a:gd name="T24" fmla="*/ 54 w 63"/>
                <a:gd name="T25" fmla="*/ 24 h 82"/>
                <a:gd name="T26" fmla="*/ 35 w 63"/>
                <a:gd name="T27" fmla="*/ 8 h 82"/>
                <a:gd name="T28" fmla="*/ 8 w 63"/>
                <a:gd name="T29" fmla="*/ 8 h 82"/>
                <a:gd name="T30" fmla="*/ 8 w 63"/>
                <a:gd name="T31" fmla="*/ 40 h 82"/>
                <a:gd name="T32" fmla="*/ 35 w 63"/>
                <a:gd name="T3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2">
                  <a:moveTo>
                    <a:pt x="33" y="48"/>
                  </a:moveTo>
                  <a:cubicBezTo>
                    <a:pt x="8" y="48"/>
                    <a:pt x="8" y="48"/>
                    <a:pt x="8" y="48"/>
                  </a:cubicBezTo>
                  <a:cubicBezTo>
                    <a:pt x="8" y="82"/>
                    <a:pt x="8" y="82"/>
                    <a:pt x="8" y="82"/>
                  </a:cubicBezTo>
                  <a:cubicBezTo>
                    <a:pt x="0" y="82"/>
                    <a:pt x="0" y="82"/>
                    <a:pt x="0" y="82"/>
                  </a:cubicBezTo>
                  <a:cubicBezTo>
                    <a:pt x="0" y="0"/>
                    <a:pt x="0" y="0"/>
                    <a:pt x="0" y="0"/>
                  </a:cubicBezTo>
                  <a:cubicBezTo>
                    <a:pt x="35" y="0"/>
                    <a:pt x="35" y="0"/>
                    <a:pt x="35" y="0"/>
                  </a:cubicBezTo>
                  <a:cubicBezTo>
                    <a:pt x="54" y="0"/>
                    <a:pt x="63" y="7"/>
                    <a:pt x="63" y="24"/>
                  </a:cubicBezTo>
                  <a:cubicBezTo>
                    <a:pt x="63" y="38"/>
                    <a:pt x="56" y="46"/>
                    <a:pt x="42" y="48"/>
                  </a:cubicBezTo>
                  <a:cubicBezTo>
                    <a:pt x="61" y="82"/>
                    <a:pt x="61" y="82"/>
                    <a:pt x="61" y="82"/>
                  </a:cubicBezTo>
                  <a:cubicBezTo>
                    <a:pt x="52" y="82"/>
                    <a:pt x="52" y="82"/>
                    <a:pt x="52" y="82"/>
                  </a:cubicBezTo>
                  <a:lnTo>
                    <a:pt x="33" y="48"/>
                  </a:lnTo>
                  <a:close/>
                  <a:moveTo>
                    <a:pt x="35" y="40"/>
                  </a:moveTo>
                  <a:cubicBezTo>
                    <a:pt x="47" y="40"/>
                    <a:pt x="54" y="37"/>
                    <a:pt x="54" y="24"/>
                  </a:cubicBezTo>
                  <a:cubicBezTo>
                    <a:pt x="54" y="11"/>
                    <a:pt x="47" y="8"/>
                    <a:pt x="35" y="8"/>
                  </a:cubicBezTo>
                  <a:cubicBezTo>
                    <a:pt x="8" y="8"/>
                    <a:pt x="8" y="8"/>
                    <a:pt x="8" y="8"/>
                  </a:cubicBezTo>
                  <a:cubicBezTo>
                    <a:pt x="8" y="40"/>
                    <a:pt x="8" y="40"/>
                    <a:pt x="8" y="40"/>
                  </a:cubicBezTo>
                  <a:lnTo>
                    <a:pt x="35"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27E6C4DA-CA2E-4D2F-955D-9AD1AF6D2B9B}"/>
                </a:ext>
              </a:extLst>
            </p:cNvPr>
            <p:cNvSpPr>
              <a:spLocks/>
            </p:cNvSpPr>
            <p:nvPr userDrawn="1"/>
          </p:nvSpPr>
          <p:spPr bwMode="auto">
            <a:xfrm>
              <a:off x="4962525" y="4197351"/>
              <a:ext cx="153987" cy="196850"/>
            </a:xfrm>
            <a:custGeom>
              <a:avLst/>
              <a:gdLst>
                <a:gd name="T0" fmla="*/ 38 w 97"/>
                <a:gd name="T1" fmla="*/ 57 h 124"/>
                <a:gd name="T2" fmla="*/ 14 w 97"/>
                <a:gd name="T3" fmla="*/ 85 h 124"/>
                <a:gd name="T4" fmla="*/ 14 w 97"/>
                <a:gd name="T5" fmla="*/ 124 h 124"/>
                <a:gd name="T6" fmla="*/ 0 w 97"/>
                <a:gd name="T7" fmla="*/ 124 h 124"/>
                <a:gd name="T8" fmla="*/ 0 w 97"/>
                <a:gd name="T9" fmla="*/ 0 h 124"/>
                <a:gd name="T10" fmla="*/ 14 w 97"/>
                <a:gd name="T11" fmla="*/ 0 h 124"/>
                <a:gd name="T12" fmla="*/ 14 w 97"/>
                <a:gd name="T13" fmla="*/ 68 h 124"/>
                <a:gd name="T14" fmla="*/ 76 w 97"/>
                <a:gd name="T15" fmla="*/ 0 h 124"/>
                <a:gd name="T16" fmla="*/ 91 w 97"/>
                <a:gd name="T17" fmla="*/ 0 h 124"/>
                <a:gd name="T18" fmla="*/ 47 w 97"/>
                <a:gd name="T19" fmla="*/ 48 h 124"/>
                <a:gd name="T20" fmla="*/ 97 w 97"/>
                <a:gd name="T21" fmla="*/ 124 h 124"/>
                <a:gd name="T22" fmla="*/ 82 w 97"/>
                <a:gd name="T23" fmla="*/ 124 h 124"/>
                <a:gd name="T24" fmla="*/ 38 w 97"/>
                <a:gd name="T25"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4">
                  <a:moveTo>
                    <a:pt x="38" y="57"/>
                  </a:moveTo>
                  <a:lnTo>
                    <a:pt x="14" y="85"/>
                  </a:lnTo>
                  <a:lnTo>
                    <a:pt x="14" y="124"/>
                  </a:lnTo>
                  <a:lnTo>
                    <a:pt x="0" y="124"/>
                  </a:lnTo>
                  <a:lnTo>
                    <a:pt x="0" y="0"/>
                  </a:lnTo>
                  <a:lnTo>
                    <a:pt x="14" y="0"/>
                  </a:lnTo>
                  <a:lnTo>
                    <a:pt x="14" y="68"/>
                  </a:lnTo>
                  <a:lnTo>
                    <a:pt x="76" y="0"/>
                  </a:lnTo>
                  <a:lnTo>
                    <a:pt x="91" y="0"/>
                  </a:lnTo>
                  <a:lnTo>
                    <a:pt x="47" y="48"/>
                  </a:lnTo>
                  <a:lnTo>
                    <a:pt x="97" y="124"/>
                  </a:lnTo>
                  <a:lnTo>
                    <a:pt x="82" y="124"/>
                  </a:lnTo>
                  <a:lnTo>
                    <a:pt x="38" y="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3C74F658-4046-43D7-821E-B57E1764A22A}"/>
                </a:ext>
              </a:extLst>
            </p:cNvPr>
            <p:cNvSpPr>
              <a:spLocks/>
            </p:cNvSpPr>
            <p:nvPr userDrawn="1"/>
          </p:nvSpPr>
          <p:spPr bwMode="auto">
            <a:xfrm>
              <a:off x="5133975" y="4192588"/>
              <a:ext cx="160337" cy="204788"/>
            </a:xfrm>
            <a:custGeom>
              <a:avLst/>
              <a:gdLst>
                <a:gd name="T0" fmla="*/ 0 w 67"/>
                <a:gd name="T1" fmla="*/ 75 h 85"/>
                <a:gd name="T2" fmla="*/ 5 w 67"/>
                <a:gd name="T3" fmla="*/ 69 h 85"/>
                <a:gd name="T4" fmla="*/ 34 w 67"/>
                <a:gd name="T5" fmla="*/ 77 h 85"/>
                <a:gd name="T6" fmla="*/ 59 w 67"/>
                <a:gd name="T7" fmla="*/ 61 h 85"/>
                <a:gd name="T8" fmla="*/ 34 w 67"/>
                <a:gd name="T9" fmla="*/ 45 h 85"/>
                <a:gd name="T10" fmla="*/ 5 w 67"/>
                <a:gd name="T11" fmla="*/ 22 h 85"/>
                <a:gd name="T12" fmla="*/ 34 w 67"/>
                <a:gd name="T13" fmla="*/ 0 h 85"/>
                <a:gd name="T14" fmla="*/ 63 w 67"/>
                <a:gd name="T15" fmla="*/ 8 h 85"/>
                <a:gd name="T16" fmla="*/ 58 w 67"/>
                <a:gd name="T17" fmla="*/ 15 h 85"/>
                <a:gd name="T18" fmla="*/ 34 w 67"/>
                <a:gd name="T19" fmla="*/ 8 h 85"/>
                <a:gd name="T20" fmla="*/ 13 w 67"/>
                <a:gd name="T21" fmla="*/ 22 h 85"/>
                <a:gd name="T22" fmla="*/ 36 w 67"/>
                <a:gd name="T23" fmla="*/ 37 h 85"/>
                <a:gd name="T24" fmla="*/ 67 w 67"/>
                <a:gd name="T25" fmla="*/ 61 h 85"/>
                <a:gd name="T26" fmla="*/ 34 w 67"/>
                <a:gd name="T27" fmla="*/ 85 h 85"/>
                <a:gd name="T28" fmla="*/ 0 w 67"/>
                <a:gd name="T29" fmla="*/ 7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5">
                  <a:moveTo>
                    <a:pt x="0" y="75"/>
                  </a:moveTo>
                  <a:cubicBezTo>
                    <a:pt x="5" y="69"/>
                    <a:pt x="5" y="69"/>
                    <a:pt x="5" y="69"/>
                  </a:cubicBezTo>
                  <a:cubicBezTo>
                    <a:pt x="15" y="75"/>
                    <a:pt x="24" y="77"/>
                    <a:pt x="34" y="77"/>
                  </a:cubicBezTo>
                  <a:cubicBezTo>
                    <a:pt x="51" y="77"/>
                    <a:pt x="59" y="72"/>
                    <a:pt x="59" y="61"/>
                  </a:cubicBezTo>
                  <a:cubicBezTo>
                    <a:pt x="59" y="49"/>
                    <a:pt x="49" y="48"/>
                    <a:pt x="34" y="45"/>
                  </a:cubicBezTo>
                  <a:cubicBezTo>
                    <a:pt x="16" y="42"/>
                    <a:pt x="5" y="39"/>
                    <a:pt x="5" y="22"/>
                  </a:cubicBezTo>
                  <a:cubicBezTo>
                    <a:pt x="5" y="7"/>
                    <a:pt x="15" y="0"/>
                    <a:pt x="34" y="0"/>
                  </a:cubicBezTo>
                  <a:cubicBezTo>
                    <a:pt x="47" y="0"/>
                    <a:pt x="56" y="3"/>
                    <a:pt x="63" y="8"/>
                  </a:cubicBezTo>
                  <a:cubicBezTo>
                    <a:pt x="58" y="15"/>
                    <a:pt x="58" y="15"/>
                    <a:pt x="58" y="15"/>
                  </a:cubicBezTo>
                  <a:cubicBezTo>
                    <a:pt x="52" y="11"/>
                    <a:pt x="43" y="8"/>
                    <a:pt x="34" y="8"/>
                  </a:cubicBezTo>
                  <a:cubicBezTo>
                    <a:pt x="19" y="8"/>
                    <a:pt x="13" y="12"/>
                    <a:pt x="13" y="22"/>
                  </a:cubicBezTo>
                  <a:cubicBezTo>
                    <a:pt x="13" y="33"/>
                    <a:pt x="22" y="35"/>
                    <a:pt x="36" y="37"/>
                  </a:cubicBezTo>
                  <a:cubicBezTo>
                    <a:pt x="54" y="40"/>
                    <a:pt x="67" y="43"/>
                    <a:pt x="67" y="61"/>
                  </a:cubicBezTo>
                  <a:cubicBezTo>
                    <a:pt x="67" y="77"/>
                    <a:pt x="57" y="85"/>
                    <a:pt x="34" y="85"/>
                  </a:cubicBezTo>
                  <a:cubicBezTo>
                    <a:pt x="22" y="85"/>
                    <a:pt x="11" y="82"/>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602C543C-0B72-482A-81C3-40109F6C0B74}"/>
                </a:ext>
              </a:extLst>
            </p:cNvPr>
            <p:cNvSpPr>
              <a:spLocks/>
            </p:cNvSpPr>
            <p:nvPr userDrawn="1"/>
          </p:nvSpPr>
          <p:spPr bwMode="auto">
            <a:xfrm>
              <a:off x="5213350" y="3379788"/>
              <a:ext cx="352425" cy="730250"/>
            </a:xfrm>
            <a:custGeom>
              <a:avLst/>
              <a:gdLst>
                <a:gd name="T0" fmla="*/ 120 w 147"/>
                <a:gd name="T1" fmla="*/ 0 h 303"/>
                <a:gd name="T2" fmla="*/ 0 w 147"/>
                <a:gd name="T3" fmla="*/ 125 h 303"/>
                <a:gd name="T4" fmla="*/ 0 w 147"/>
                <a:gd name="T5" fmla="*/ 303 h 303"/>
                <a:gd name="T6" fmla="*/ 27 w 147"/>
                <a:gd name="T7" fmla="*/ 303 h 303"/>
                <a:gd name="T8" fmla="*/ 27 w 147"/>
                <a:gd name="T9" fmla="*/ 125 h 303"/>
                <a:gd name="T10" fmla="*/ 120 w 147"/>
                <a:gd name="T11" fmla="*/ 26 h 303"/>
                <a:gd name="T12" fmla="*/ 147 w 147"/>
                <a:gd name="T13" fmla="*/ 27 h 303"/>
                <a:gd name="T14" fmla="*/ 147 w 147"/>
                <a:gd name="T15" fmla="*/ 1 h 303"/>
                <a:gd name="T16" fmla="*/ 120 w 147"/>
                <a:gd name="T1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03">
                  <a:moveTo>
                    <a:pt x="120" y="0"/>
                  </a:moveTo>
                  <a:cubicBezTo>
                    <a:pt x="5" y="0"/>
                    <a:pt x="0" y="52"/>
                    <a:pt x="0" y="125"/>
                  </a:cubicBezTo>
                  <a:cubicBezTo>
                    <a:pt x="0" y="303"/>
                    <a:pt x="0" y="303"/>
                    <a:pt x="0" y="303"/>
                  </a:cubicBezTo>
                  <a:cubicBezTo>
                    <a:pt x="27" y="303"/>
                    <a:pt x="27" y="303"/>
                    <a:pt x="27" y="303"/>
                  </a:cubicBezTo>
                  <a:cubicBezTo>
                    <a:pt x="27" y="125"/>
                    <a:pt x="27" y="125"/>
                    <a:pt x="27" y="125"/>
                  </a:cubicBezTo>
                  <a:cubicBezTo>
                    <a:pt x="27" y="70"/>
                    <a:pt x="25" y="26"/>
                    <a:pt x="120" y="26"/>
                  </a:cubicBezTo>
                  <a:cubicBezTo>
                    <a:pt x="130" y="26"/>
                    <a:pt x="139" y="26"/>
                    <a:pt x="147" y="27"/>
                  </a:cubicBezTo>
                  <a:cubicBezTo>
                    <a:pt x="147" y="1"/>
                    <a:pt x="147" y="1"/>
                    <a:pt x="147" y="1"/>
                  </a:cubicBezTo>
                  <a:cubicBezTo>
                    <a:pt x="139" y="1"/>
                    <a:pt x="130" y="0"/>
                    <a:pt x="1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CF467010-8FDA-4A2D-9686-3EE6030767C2}"/>
                </a:ext>
              </a:extLst>
            </p:cNvPr>
            <p:cNvSpPr>
              <a:spLocks/>
            </p:cNvSpPr>
            <p:nvPr userDrawn="1"/>
          </p:nvSpPr>
          <p:spPr bwMode="auto">
            <a:xfrm>
              <a:off x="2281238" y="3394076"/>
              <a:ext cx="582612" cy="730250"/>
            </a:xfrm>
            <a:custGeom>
              <a:avLst/>
              <a:gdLst>
                <a:gd name="T0" fmla="*/ 0 w 243"/>
                <a:gd name="T1" fmla="*/ 181 h 303"/>
                <a:gd name="T2" fmla="*/ 0 w 243"/>
                <a:gd name="T3" fmla="*/ 0 h 303"/>
                <a:gd name="T4" fmla="*/ 28 w 243"/>
                <a:gd name="T5" fmla="*/ 0 h 303"/>
                <a:gd name="T6" fmla="*/ 28 w 243"/>
                <a:gd name="T7" fmla="*/ 182 h 303"/>
                <a:gd name="T8" fmla="*/ 123 w 243"/>
                <a:gd name="T9" fmla="*/ 278 h 303"/>
                <a:gd name="T10" fmla="*/ 216 w 243"/>
                <a:gd name="T11" fmla="*/ 179 h 303"/>
                <a:gd name="T12" fmla="*/ 216 w 243"/>
                <a:gd name="T13" fmla="*/ 0 h 303"/>
                <a:gd name="T14" fmla="*/ 243 w 243"/>
                <a:gd name="T15" fmla="*/ 0 h 303"/>
                <a:gd name="T16" fmla="*/ 243 w 243"/>
                <a:gd name="T17" fmla="*/ 179 h 303"/>
                <a:gd name="T18" fmla="*/ 123 w 243"/>
                <a:gd name="T19" fmla="*/ 303 h 303"/>
                <a:gd name="T20" fmla="*/ 0 w 243"/>
                <a:gd name="T21" fmla="*/ 1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3">
                  <a:moveTo>
                    <a:pt x="0" y="181"/>
                  </a:moveTo>
                  <a:cubicBezTo>
                    <a:pt x="0" y="0"/>
                    <a:pt x="0" y="0"/>
                    <a:pt x="0" y="0"/>
                  </a:cubicBezTo>
                  <a:cubicBezTo>
                    <a:pt x="28" y="0"/>
                    <a:pt x="28" y="0"/>
                    <a:pt x="28" y="0"/>
                  </a:cubicBezTo>
                  <a:cubicBezTo>
                    <a:pt x="28" y="182"/>
                    <a:pt x="28" y="182"/>
                    <a:pt x="28" y="182"/>
                  </a:cubicBezTo>
                  <a:cubicBezTo>
                    <a:pt x="28" y="234"/>
                    <a:pt x="27" y="278"/>
                    <a:pt x="123" y="278"/>
                  </a:cubicBezTo>
                  <a:cubicBezTo>
                    <a:pt x="218" y="278"/>
                    <a:pt x="216" y="234"/>
                    <a:pt x="216" y="179"/>
                  </a:cubicBezTo>
                  <a:cubicBezTo>
                    <a:pt x="216" y="0"/>
                    <a:pt x="216" y="0"/>
                    <a:pt x="216" y="0"/>
                  </a:cubicBezTo>
                  <a:cubicBezTo>
                    <a:pt x="243" y="0"/>
                    <a:pt x="243" y="0"/>
                    <a:pt x="243" y="0"/>
                  </a:cubicBezTo>
                  <a:cubicBezTo>
                    <a:pt x="243" y="179"/>
                    <a:pt x="243" y="179"/>
                    <a:pt x="243" y="179"/>
                  </a:cubicBezTo>
                  <a:cubicBezTo>
                    <a:pt x="243" y="252"/>
                    <a:pt x="238" y="303"/>
                    <a:pt x="123" y="303"/>
                  </a:cubicBezTo>
                  <a:cubicBezTo>
                    <a:pt x="7" y="303"/>
                    <a:pt x="0" y="252"/>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712681F6-4BBB-445D-834F-A0B7158FF7A5}"/>
                </a:ext>
              </a:extLst>
            </p:cNvPr>
            <p:cNvSpPr>
              <a:spLocks/>
            </p:cNvSpPr>
            <p:nvPr userDrawn="1"/>
          </p:nvSpPr>
          <p:spPr bwMode="auto">
            <a:xfrm>
              <a:off x="2973388" y="3379788"/>
              <a:ext cx="581025" cy="730250"/>
            </a:xfrm>
            <a:custGeom>
              <a:avLst/>
              <a:gdLst>
                <a:gd name="T0" fmla="*/ 242 w 242"/>
                <a:gd name="T1" fmla="*/ 122 h 303"/>
                <a:gd name="T2" fmla="*/ 242 w 242"/>
                <a:gd name="T3" fmla="*/ 303 h 303"/>
                <a:gd name="T4" fmla="*/ 215 w 242"/>
                <a:gd name="T5" fmla="*/ 303 h 303"/>
                <a:gd name="T6" fmla="*/ 215 w 242"/>
                <a:gd name="T7" fmla="*/ 122 h 303"/>
                <a:gd name="T8" fmla="*/ 120 w 242"/>
                <a:gd name="T9" fmla="*/ 26 h 303"/>
                <a:gd name="T10" fmla="*/ 27 w 242"/>
                <a:gd name="T11" fmla="*/ 125 h 303"/>
                <a:gd name="T12" fmla="*/ 27 w 242"/>
                <a:gd name="T13" fmla="*/ 303 h 303"/>
                <a:gd name="T14" fmla="*/ 0 w 242"/>
                <a:gd name="T15" fmla="*/ 303 h 303"/>
                <a:gd name="T16" fmla="*/ 0 w 242"/>
                <a:gd name="T17" fmla="*/ 125 h 303"/>
                <a:gd name="T18" fmla="*/ 120 w 242"/>
                <a:gd name="T19" fmla="*/ 0 h 303"/>
                <a:gd name="T20" fmla="*/ 242 w 242"/>
                <a:gd name="T21"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303">
                  <a:moveTo>
                    <a:pt x="242" y="122"/>
                  </a:moveTo>
                  <a:cubicBezTo>
                    <a:pt x="242" y="303"/>
                    <a:pt x="242" y="303"/>
                    <a:pt x="242" y="303"/>
                  </a:cubicBezTo>
                  <a:cubicBezTo>
                    <a:pt x="215" y="303"/>
                    <a:pt x="215" y="303"/>
                    <a:pt x="215" y="303"/>
                  </a:cubicBezTo>
                  <a:cubicBezTo>
                    <a:pt x="215" y="122"/>
                    <a:pt x="215" y="122"/>
                    <a:pt x="215" y="122"/>
                  </a:cubicBezTo>
                  <a:cubicBezTo>
                    <a:pt x="215" y="70"/>
                    <a:pt x="215" y="26"/>
                    <a:pt x="120" y="26"/>
                  </a:cubicBezTo>
                  <a:cubicBezTo>
                    <a:pt x="25" y="26"/>
                    <a:pt x="27" y="70"/>
                    <a:pt x="27" y="125"/>
                  </a:cubicBezTo>
                  <a:cubicBezTo>
                    <a:pt x="27" y="303"/>
                    <a:pt x="27" y="303"/>
                    <a:pt x="27" y="303"/>
                  </a:cubicBezTo>
                  <a:cubicBezTo>
                    <a:pt x="0" y="303"/>
                    <a:pt x="0" y="303"/>
                    <a:pt x="0" y="303"/>
                  </a:cubicBezTo>
                  <a:cubicBezTo>
                    <a:pt x="0" y="125"/>
                    <a:pt x="0" y="125"/>
                    <a:pt x="0" y="125"/>
                  </a:cubicBezTo>
                  <a:cubicBezTo>
                    <a:pt x="0" y="52"/>
                    <a:pt x="5" y="0"/>
                    <a:pt x="120" y="0"/>
                  </a:cubicBezTo>
                  <a:cubicBezTo>
                    <a:pt x="235" y="0"/>
                    <a:pt x="242" y="52"/>
                    <a:pt x="242"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16">
              <a:extLst>
                <a:ext uri="{FF2B5EF4-FFF2-40B4-BE49-F238E27FC236}">
                  <a16:creationId xmlns:a16="http://schemas.microsoft.com/office/drawing/2014/main" id="{399A461A-9060-41DA-9839-4ECF67A7FF89}"/>
                </a:ext>
              </a:extLst>
            </p:cNvPr>
            <p:cNvSpPr>
              <a:spLocks noChangeArrowheads="1"/>
            </p:cNvSpPr>
            <p:nvPr userDrawn="1"/>
          </p:nvSpPr>
          <p:spPr bwMode="auto">
            <a:xfrm>
              <a:off x="3676650" y="3397251"/>
              <a:ext cx="61912" cy="7127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263C464E-C18C-4330-8F6A-E817C9584E7F}"/>
                </a:ext>
              </a:extLst>
            </p:cNvPr>
            <p:cNvSpPr>
              <a:spLocks noEditPoints="1"/>
            </p:cNvSpPr>
            <p:nvPr userDrawn="1"/>
          </p:nvSpPr>
          <p:spPr bwMode="auto">
            <a:xfrm>
              <a:off x="3857625" y="3397251"/>
              <a:ext cx="573087" cy="712788"/>
            </a:xfrm>
            <a:custGeom>
              <a:avLst/>
              <a:gdLst>
                <a:gd name="T0" fmla="*/ 0 w 239"/>
                <a:gd name="T1" fmla="*/ 0 h 296"/>
                <a:gd name="T2" fmla="*/ 139 w 239"/>
                <a:gd name="T3" fmla="*/ 0 h 296"/>
                <a:gd name="T4" fmla="*/ 239 w 239"/>
                <a:gd name="T5" fmla="*/ 95 h 296"/>
                <a:gd name="T6" fmla="*/ 139 w 239"/>
                <a:gd name="T7" fmla="*/ 193 h 296"/>
                <a:gd name="T8" fmla="*/ 27 w 239"/>
                <a:gd name="T9" fmla="*/ 193 h 296"/>
                <a:gd name="T10" fmla="*/ 27 w 239"/>
                <a:gd name="T11" fmla="*/ 296 h 296"/>
                <a:gd name="T12" fmla="*/ 0 w 239"/>
                <a:gd name="T13" fmla="*/ 296 h 296"/>
                <a:gd name="T14" fmla="*/ 0 w 239"/>
                <a:gd name="T15" fmla="*/ 0 h 296"/>
                <a:gd name="T16" fmla="*/ 139 w 239"/>
                <a:gd name="T17" fmla="*/ 167 h 296"/>
                <a:gd name="T18" fmla="*/ 211 w 239"/>
                <a:gd name="T19" fmla="*/ 96 h 296"/>
                <a:gd name="T20" fmla="*/ 138 w 239"/>
                <a:gd name="T21" fmla="*/ 26 h 296"/>
                <a:gd name="T22" fmla="*/ 27 w 239"/>
                <a:gd name="T23" fmla="*/ 26 h 296"/>
                <a:gd name="T24" fmla="*/ 27 w 239"/>
                <a:gd name="T25" fmla="*/ 167 h 296"/>
                <a:gd name="T26" fmla="*/ 139 w 239"/>
                <a:gd name="T27" fmla="*/ 1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96">
                  <a:moveTo>
                    <a:pt x="0" y="0"/>
                  </a:moveTo>
                  <a:cubicBezTo>
                    <a:pt x="139" y="0"/>
                    <a:pt x="139" y="0"/>
                    <a:pt x="139" y="0"/>
                  </a:cubicBezTo>
                  <a:cubicBezTo>
                    <a:pt x="208" y="0"/>
                    <a:pt x="239" y="34"/>
                    <a:pt x="239" y="95"/>
                  </a:cubicBezTo>
                  <a:cubicBezTo>
                    <a:pt x="239" y="156"/>
                    <a:pt x="208" y="193"/>
                    <a:pt x="139" y="193"/>
                  </a:cubicBezTo>
                  <a:cubicBezTo>
                    <a:pt x="27" y="193"/>
                    <a:pt x="27" y="193"/>
                    <a:pt x="27" y="193"/>
                  </a:cubicBezTo>
                  <a:cubicBezTo>
                    <a:pt x="27" y="296"/>
                    <a:pt x="27" y="296"/>
                    <a:pt x="27" y="296"/>
                  </a:cubicBezTo>
                  <a:cubicBezTo>
                    <a:pt x="0" y="296"/>
                    <a:pt x="0" y="296"/>
                    <a:pt x="0" y="296"/>
                  </a:cubicBezTo>
                  <a:lnTo>
                    <a:pt x="0" y="0"/>
                  </a:lnTo>
                  <a:close/>
                  <a:moveTo>
                    <a:pt x="139" y="167"/>
                  </a:moveTo>
                  <a:cubicBezTo>
                    <a:pt x="187" y="167"/>
                    <a:pt x="211" y="143"/>
                    <a:pt x="211" y="96"/>
                  </a:cubicBezTo>
                  <a:cubicBezTo>
                    <a:pt x="211" y="49"/>
                    <a:pt x="185" y="26"/>
                    <a:pt x="138" y="26"/>
                  </a:cubicBezTo>
                  <a:cubicBezTo>
                    <a:pt x="27" y="26"/>
                    <a:pt x="27" y="26"/>
                    <a:pt x="27" y="26"/>
                  </a:cubicBezTo>
                  <a:cubicBezTo>
                    <a:pt x="27" y="167"/>
                    <a:pt x="27" y="167"/>
                    <a:pt x="27" y="167"/>
                  </a:cubicBezTo>
                  <a:lnTo>
                    <a:pt x="139" y="1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BA3EDC79-511C-483A-AE43-8F87F16342DD}"/>
                </a:ext>
              </a:extLst>
            </p:cNvPr>
            <p:cNvSpPr>
              <a:spLocks noEditPoints="1"/>
            </p:cNvSpPr>
            <p:nvPr userDrawn="1"/>
          </p:nvSpPr>
          <p:spPr bwMode="auto">
            <a:xfrm>
              <a:off x="4505325" y="3378201"/>
              <a:ext cx="614362" cy="746125"/>
            </a:xfrm>
            <a:custGeom>
              <a:avLst/>
              <a:gdLst>
                <a:gd name="T0" fmla="*/ 0 w 256"/>
                <a:gd name="T1" fmla="*/ 155 h 310"/>
                <a:gd name="T2" fmla="*/ 137 w 256"/>
                <a:gd name="T3" fmla="*/ 0 h 310"/>
                <a:gd name="T4" fmla="*/ 256 w 256"/>
                <a:gd name="T5" fmla="*/ 160 h 310"/>
                <a:gd name="T6" fmla="*/ 27 w 256"/>
                <a:gd name="T7" fmla="*/ 160 h 310"/>
                <a:gd name="T8" fmla="*/ 139 w 256"/>
                <a:gd name="T9" fmla="*/ 286 h 310"/>
                <a:gd name="T10" fmla="*/ 236 w 256"/>
                <a:gd name="T11" fmla="*/ 254 h 310"/>
                <a:gd name="T12" fmla="*/ 251 w 256"/>
                <a:gd name="T13" fmla="*/ 274 h 310"/>
                <a:gd name="T14" fmla="*/ 139 w 256"/>
                <a:gd name="T15" fmla="*/ 310 h 310"/>
                <a:gd name="T16" fmla="*/ 0 w 256"/>
                <a:gd name="T17" fmla="*/ 155 h 310"/>
                <a:gd name="T18" fmla="*/ 27 w 256"/>
                <a:gd name="T19" fmla="*/ 135 h 310"/>
                <a:gd name="T20" fmla="*/ 229 w 256"/>
                <a:gd name="T21" fmla="*/ 135 h 310"/>
                <a:gd name="T22" fmla="*/ 136 w 256"/>
                <a:gd name="T23" fmla="*/ 25 h 310"/>
                <a:gd name="T24" fmla="*/ 27 w 256"/>
                <a:gd name="T2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10">
                  <a:moveTo>
                    <a:pt x="0" y="155"/>
                  </a:moveTo>
                  <a:cubicBezTo>
                    <a:pt x="0" y="68"/>
                    <a:pt x="25" y="0"/>
                    <a:pt x="137" y="0"/>
                  </a:cubicBezTo>
                  <a:cubicBezTo>
                    <a:pt x="252" y="0"/>
                    <a:pt x="256" y="78"/>
                    <a:pt x="256" y="160"/>
                  </a:cubicBezTo>
                  <a:cubicBezTo>
                    <a:pt x="27" y="160"/>
                    <a:pt x="27" y="160"/>
                    <a:pt x="27" y="160"/>
                  </a:cubicBezTo>
                  <a:cubicBezTo>
                    <a:pt x="27" y="232"/>
                    <a:pt x="45" y="286"/>
                    <a:pt x="139" y="286"/>
                  </a:cubicBezTo>
                  <a:cubicBezTo>
                    <a:pt x="189" y="286"/>
                    <a:pt x="212" y="272"/>
                    <a:pt x="236" y="254"/>
                  </a:cubicBezTo>
                  <a:cubicBezTo>
                    <a:pt x="251" y="274"/>
                    <a:pt x="251" y="274"/>
                    <a:pt x="251" y="274"/>
                  </a:cubicBezTo>
                  <a:cubicBezTo>
                    <a:pt x="224" y="294"/>
                    <a:pt x="192" y="310"/>
                    <a:pt x="139" y="310"/>
                  </a:cubicBezTo>
                  <a:cubicBezTo>
                    <a:pt x="22" y="310"/>
                    <a:pt x="0" y="242"/>
                    <a:pt x="0" y="155"/>
                  </a:cubicBezTo>
                  <a:close/>
                  <a:moveTo>
                    <a:pt x="27" y="135"/>
                  </a:moveTo>
                  <a:cubicBezTo>
                    <a:pt x="229" y="135"/>
                    <a:pt x="229" y="135"/>
                    <a:pt x="229" y="135"/>
                  </a:cubicBezTo>
                  <a:cubicBezTo>
                    <a:pt x="226" y="76"/>
                    <a:pt x="223" y="25"/>
                    <a:pt x="136" y="25"/>
                  </a:cubicBezTo>
                  <a:cubicBezTo>
                    <a:pt x="53" y="25"/>
                    <a:pt x="30" y="70"/>
                    <a:pt x="2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DE9FEF45-3930-476F-AA2F-C96BD95155CD}"/>
                </a:ext>
              </a:extLst>
            </p:cNvPr>
            <p:cNvSpPr>
              <a:spLocks/>
            </p:cNvSpPr>
            <p:nvPr userDrawn="1"/>
          </p:nvSpPr>
          <p:spPr bwMode="auto">
            <a:xfrm>
              <a:off x="1855788" y="3394076"/>
              <a:ext cx="312737" cy="873125"/>
            </a:xfrm>
            <a:custGeom>
              <a:avLst/>
              <a:gdLst>
                <a:gd name="T0" fmla="*/ 10 w 130"/>
                <a:gd name="T1" fmla="*/ 362 h 362"/>
                <a:gd name="T2" fmla="*/ 130 w 130"/>
                <a:gd name="T3" fmla="*/ 237 h 362"/>
                <a:gd name="T4" fmla="*/ 130 w 130"/>
                <a:gd name="T5" fmla="*/ 0 h 362"/>
                <a:gd name="T6" fmla="*/ 103 w 130"/>
                <a:gd name="T7" fmla="*/ 0 h 362"/>
                <a:gd name="T8" fmla="*/ 103 w 130"/>
                <a:gd name="T9" fmla="*/ 237 h 362"/>
                <a:gd name="T10" fmla="*/ 10 w 130"/>
                <a:gd name="T11" fmla="*/ 336 h 362"/>
                <a:gd name="T12" fmla="*/ 0 w 130"/>
                <a:gd name="T13" fmla="*/ 336 h 362"/>
                <a:gd name="T14" fmla="*/ 0 w 130"/>
                <a:gd name="T15" fmla="*/ 361 h 362"/>
                <a:gd name="T16" fmla="*/ 10 w 130"/>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62">
                  <a:moveTo>
                    <a:pt x="10" y="362"/>
                  </a:moveTo>
                  <a:cubicBezTo>
                    <a:pt x="126" y="362"/>
                    <a:pt x="130" y="310"/>
                    <a:pt x="130" y="237"/>
                  </a:cubicBezTo>
                  <a:cubicBezTo>
                    <a:pt x="130" y="0"/>
                    <a:pt x="130" y="0"/>
                    <a:pt x="130" y="0"/>
                  </a:cubicBezTo>
                  <a:cubicBezTo>
                    <a:pt x="103" y="0"/>
                    <a:pt x="103" y="0"/>
                    <a:pt x="103" y="0"/>
                  </a:cubicBezTo>
                  <a:cubicBezTo>
                    <a:pt x="103" y="237"/>
                    <a:pt x="103" y="237"/>
                    <a:pt x="103" y="237"/>
                  </a:cubicBezTo>
                  <a:cubicBezTo>
                    <a:pt x="103" y="292"/>
                    <a:pt x="105" y="336"/>
                    <a:pt x="10" y="336"/>
                  </a:cubicBezTo>
                  <a:cubicBezTo>
                    <a:pt x="7" y="336"/>
                    <a:pt x="3" y="336"/>
                    <a:pt x="0" y="336"/>
                  </a:cubicBezTo>
                  <a:cubicBezTo>
                    <a:pt x="0" y="361"/>
                    <a:pt x="0" y="361"/>
                    <a:pt x="0" y="361"/>
                  </a:cubicBezTo>
                  <a:cubicBezTo>
                    <a:pt x="3" y="362"/>
                    <a:pt x="7" y="362"/>
                    <a:pt x="10" y="3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524DBCB1-1B70-473A-83D4-52B6E2D32B4A}"/>
                </a:ext>
              </a:extLst>
            </p:cNvPr>
            <p:cNvSpPr>
              <a:spLocks noEditPoints="1"/>
            </p:cNvSpPr>
            <p:nvPr userDrawn="1"/>
          </p:nvSpPr>
          <p:spPr bwMode="auto">
            <a:xfrm>
              <a:off x="5373688" y="4022726"/>
              <a:ext cx="90487" cy="92075"/>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2 h 38"/>
                <a:gd name="T12" fmla="*/ 3 w 38"/>
                <a:gd name="T13" fmla="*/ 19 h 38"/>
                <a:gd name="T14" fmla="*/ 19 w 38"/>
                <a:gd name="T15" fmla="*/ 35 h 38"/>
                <a:gd name="T16" fmla="*/ 36 w 38"/>
                <a:gd name="T17" fmla="*/ 19 h 38"/>
                <a:gd name="T18" fmla="*/ 19 w 38"/>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2"/>
                  </a:moveTo>
                  <a:cubicBezTo>
                    <a:pt x="10" y="2"/>
                    <a:pt x="3" y="10"/>
                    <a:pt x="3" y="19"/>
                  </a:cubicBezTo>
                  <a:cubicBezTo>
                    <a:pt x="3" y="28"/>
                    <a:pt x="10" y="35"/>
                    <a:pt x="19" y="35"/>
                  </a:cubicBezTo>
                  <a:cubicBezTo>
                    <a:pt x="28" y="35"/>
                    <a:pt x="36" y="28"/>
                    <a:pt x="36" y="19"/>
                  </a:cubicBezTo>
                  <a:cubicBezTo>
                    <a:pt x="36" y="10"/>
                    <a:pt x="28" y="2"/>
                    <a:pt x="19"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EF3D6A59-1A3E-4EA6-987D-D03885F30276}"/>
                </a:ext>
              </a:extLst>
            </p:cNvPr>
            <p:cNvSpPr>
              <a:spLocks noEditPoints="1"/>
            </p:cNvSpPr>
            <p:nvPr userDrawn="1"/>
          </p:nvSpPr>
          <p:spPr bwMode="auto">
            <a:xfrm>
              <a:off x="5402263" y="4041776"/>
              <a:ext cx="41275" cy="53975"/>
            </a:xfrm>
            <a:custGeom>
              <a:avLst/>
              <a:gdLst>
                <a:gd name="T0" fmla="*/ 8 w 17"/>
                <a:gd name="T1" fmla="*/ 13 h 22"/>
                <a:gd name="T2" fmla="*/ 2 w 17"/>
                <a:gd name="T3" fmla="*/ 13 h 22"/>
                <a:gd name="T4" fmla="*/ 2 w 17"/>
                <a:gd name="T5" fmla="*/ 22 h 22"/>
                <a:gd name="T6" fmla="*/ 0 w 17"/>
                <a:gd name="T7" fmla="*/ 22 h 22"/>
                <a:gd name="T8" fmla="*/ 0 w 17"/>
                <a:gd name="T9" fmla="*/ 0 h 22"/>
                <a:gd name="T10" fmla="*/ 9 w 17"/>
                <a:gd name="T11" fmla="*/ 0 h 22"/>
                <a:gd name="T12" fmla="*/ 17 w 17"/>
                <a:gd name="T13" fmla="*/ 7 h 22"/>
                <a:gd name="T14" fmla="*/ 12 w 17"/>
                <a:gd name="T15" fmla="*/ 13 h 22"/>
                <a:gd name="T16" fmla="*/ 16 w 17"/>
                <a:gd name="T17" fmla="*/ 22 h 22"/>
                <a:gd name="T18" fmla="*/ 13 w 17"/>
                <a:gd name="T19" fmla="*/ 22 h 22"/>
                <a:gd name="T20" fmla="*/ 8 w 17"/>
                <a:gd name="T21" fmla="*/ 13 h 22"/>
                <a:gd name="T22" fmla="*/ 9 w 17"/>
                <a:gd name="T23" fmla="*/ 11 h 22"/>
                <a:gd name="T24" fmla="*/ 14 w 17"/>
                <a:gd name="T25" fmla="*/ 7 h 22"/>
                <a:gd name="T26" fmla="*/ 9 w 17"/>
                <a:gd name="T27" fmla="*/ 3 h 22"/>
                <a:gd name="T28" fmla="*/ 2 w 17"/>
                <a:gd name="T29" fmla="*/ 3 h 22"/>
                <a:gd name="T30" fmla="*/ 2 w 17"/>
                <a:gd name="T31" fmla="*/ 11 h 22"/>
                <a:gd name="T32" fmla="*/ 9 w 17"/>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8" y="13"/>
                  </a:moveTo>
                  <a:cubicBezTo>
                    <a:pt x="2" y="13"/>
                    <a:pt x="2" y="13"/>
                    <a:pt x="2" y="13"/>
                  </a:cubicBezTo>
                  <a:cubicBezTo>
                    <a:pt x="2" y="22"/>
                    <a:pt x="2" y="22"/>
                    <a:pt x="2" y="22"/>
                  </a:cubicBezTo>
                  <a:cubicBezTo>
                    <a:pt x="0" y="22"/>
                    <a:pt x="0" y="22"/>
                    <a:pt x="0" y="22"/>
                  </a:cubicBezTo>
                  <a:cubicBezTo>
                    <a:pt x="0" y="0"/>
                    <a:pt x="0" y="0"/>
                    <a:pt x="0" y="0"/>
                  </a:cubicBezTo>
                  <a:cubicBezTo>
                    <a:pt x="9" y="0"/>
                    <a:pt x="9" y="0"/>
                    <a:pt x="9" y="0"/>
                  </a:cubicBezTo>
                  <a:cubicBezTo>
                    <a:pt x="15" y="0"/>
                    <a:pt x="17" y="2"/>
                    <a:pt x="17" y="7"/>
                  </a:cubicBezTo>
                  <a:cubicBezTo>
                    <a:pt x="17" y="10"/>
                    <a:pt x="15" y="12"/>
                    <a:pt x="12" y="13"/>
                  </a:cubicBezTo>
                  <a:cubicBezTo>
                    <a:pt x="16" y="22"/>
                    <a:pt x="16" y="22"/>
                    <a:pt x="16" y="22"/>
                  </a:cubicBezTo>
                  <a:cubicBezTo>
                    <a:pt x="13" y="22"/>
                    <a:pt x="13" y="22"/>
                    <a:pt x="13" y="22"/>
                  </a:cubicBezTo>
                  <a:lnTo>
                    <a:pt x="8" y="13"/>
                  </a:lnTo>
                  <a:close/>
                  <a:moveTo>
                    <a:pt x="9" y="11"/>
                  </a:moveTo>
                  <a:cubicBezTo>
                    <a:pt x="12" y="11"/>
                    <a:pt x="14" y="10"/>
                    <a:pt x="14" y="7"/>
                  </a:cubicBezTo>
                  <a:cubicBezTo>
                    <a:pt x="14" y="4"/>
                    <a:pt x="12" y="3"/>
                    <a:pt x="9" y="3"/>
                  </a:cubicBezTo>
                  <a:cubicBezTo>
                    <a:pt x="2" y="3"/>
                    <a:pt x="2" y="3"/>
                    <a:pt x="2" y="3"/>
                  </a:cubicBezTo>
                  <a:cubicBezTo>
                    <a:pt x="2" y="11"/>
                    <a:pt x="2" y="11"/>
                    <a:pt x="2" y="11"/>
                  </a:cubicBezTo>
                  <a:lnTo>
                    <a:pt x="9"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MSIPCMContentMarking" descr="{&quot;HashCode&quot;:817091896,&quot;Placement&quot;:&quot;Footer&quot;}">
            <a:extLst>
              <a:ext uri="{FF2B5EF4-FFF2-40B4-BE49-F238E27FC236}">
                <a16:creationId xmlns:a16="http://schemas.microsoft.com/office/drawing/2014/main" id="{42D26A69-99AE-4B91-AB84-823A524A3A9C}"/>
              </a:ext>
            </a:extLst>
          </p:cNvPr>
          <p:cNvSpPr txBox="1"/>
          <p:nvPr userDrawn="1"/>
        </p:nvSpPr>
        <p:spPr>
          <a:xfrm>
            <a:off x="3984292" y="4932427"/>
            <a:ext cx="1175415" cy="211073"/>
          </a:xfrm>
          <a:prstGeom prst="rect">
            <a:avLst/>
          </a:prstGeom>
          <a:noFill/>
        </p:spPr>
        <p:txBody>
          <a:bodyPr vert="horz" wrap="square" lIns="0" tIns="0" rIns="0" bIns="0" rtlCol="0" anchor="ctr" anchorCtr="1">
            <a:spAutoFit/>
          </a:bodyPr>
          <a:lstStyle/>
          <a:p>
            <a:pPr algn="ctr">
              <a:spcBef>
                <a:spcPts val="0"/>
              </a:spcBef>
              <a:spcAft>
                <a:spcPts val="0"/>
              </a:spcAft>
            </a:pPr>
            <a:r>
              <a:rPr lang="en-US" sz="700">
                <a:solidFill>
                  <a:srgbClr val="000000"/>
                </a:solidFill>
                <a:latin typeface="Calibri" panose="020F0502020204030204" pitchFamily="34" charset="0"/>
              </a:rPr>
              <a:t>Juniper Business Use Only</a:t>
            </a:r>
          </a:p>
        </p:txBody>
      </p:sp>
    </p:spTree>
    <p:extLst>
      <p:ext uri="{BB962C8B-B14F-4D97-AF65-F5344CB8AC3E}">
        <p14:creationId xmlns:p14="http://schemas.microsoft.com/office/powerpoint/2010/main" val="13253969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Lst>
  <p:hf hdr="0" ftr="0" dt="0"/>
  <p:txStyles>
    <p:titleStyle>
      <a:lvl1pPr algn="l" defTabSz="685800" rtl="0" eaLnBrk="1" latinLnBrk="0" hangingPunct="1">
        <a:lnSpc>
          <a:spcPct val="90000"/>
        </a:lnSpc>
        <a:spcBef>
          <a:spcPct val="0"/>
        </a:spcBef>
        <a:buNone/>
        <a:defRPr sz="2200" kern="1200" cap="all" baseline="0">
          <a:solidFill>
            <a:schemeClr val="accent1"/>
          </a:solidFill>
          <a:latin typeface="+mn-lt"/>
          <a:ea typeface="Lato Light" panose="020F0302020204030203" pitchFamily="34" charset="0"/>
          <a:cs typeface="Lato Light" panose="020F0302020204030203" pitchFamily="34" charset="0"/>
        </a:defRPr>
      </a:lvl1pPr>
    </p:titleStyle>
    <p:body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132">
          <p15:clr>
            <a:srgbClr val="F26B43"/>
          </p15:clr>
        </p15:guide>
        <p15:guide id="3" pos="4344">
          <p15:clr>
            <a:srgbClr val="F26B43"/>
          </p15:clr>
        </p15:guide>
        <p15:guide id="4" orient="horz" pos="3107">
          <p15:clr>
            <a:srgbClr val="F26B43"/>
          </p15:clr>
        </p15:guide>
        <p15:guide id="5" pos="2885">
          <p15:clr>
            <a:srgbClr val="F26B43"/>
          </p15:clr>
        </p15:guide>
        <p15:guide id="6" orient="horz" pos="16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5minutejun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70.png"/><Relationship Id="rId4" Type="http://schemas.openxmlformats.org/officeDocument/2006/relationships/image" Target="../media/image49.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70.png"/><Relationship Id="rId4" Type="http://schemas.openxmlformats.org/officeDocument/2006/relationships/image" Target="../media/image49.png"/><Relationship Id="rId9"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5662-700B-4BE5-9A4C-FDF59C348068}"/>
              </a:ext>
            </a:extLst>
          </p:cNvPr>
          <p:cNvSpPr>
            <a:spLocks noGrp="1"/>
          </p:cNvSpPr>
          <p:nvPr>
            <p:ph type="ctrTitle"/>
          </p:nvPr>
        </p:nvSpPr>
        <p:spPr>
          <a:xfrm>
            <a:off x="2280492" y="673769"/>
            <a:ext cx="4869455" cy="1698096"/>
          </a:xfrm>
        </p:spPr>
        <p:txBody>
          <a:bodyPr/>
          <a:lstStyle/>
          <a:p>
            <a:pPr>
              <a:lnSpc>
                <a:spcPct val="100000"/>
              </a:lnSpc>
            </a:pPr>
            <a:r>
              <a:rPr lang="en-US" cap="none" dirty="0"/>
              <a:t>Juniper </a:t>
            </a:r>
            <a:r>
              <a:rPr lang="en-US" cap="none" dirty="0" err="1"/>
              <a:t>Apstra</a:t>
            </a:r>
            <a:r>
              <a:rPr lang="en-US" cap="none" dirty="0"/>
              <a:t> 4.2.1</a:t>
            </a:r>
            <a:br>
              <a:rPr lang="en-US" cap="none" dirty="0"/>
            </a:br>
            <a:r>
              <a:rPr lang="en-US" cap="none" dirty="0"/>
              <a:t>EVE-NG Virtual Lab Demo</a:t>
            </a:r>
            <a:br>
              <a:rPr lang="en-US" cap="none" dirty="0"/>
            </a:br>
            <a:r>
              <a:rPr lang="en-US" sz="1500" i="1" cap="none" dirty="0"/>
              <a:t>Video series companion guide</a:t>
            </a:r>
            <a:br>
              <a:rPr lang="en-US" sz="1500" i="1" cap="none" dirty="0"/>
            </a:br>
            <a:br>
              <a:rPr lang="en-US" sz="1500" i="1" cap="none" dirty="0"/>
            </a:br>
            <a:r>
              <a:rPr lang="en-US" sz="1500" b="1" dirty="0">
                <a:highlight>
                  <a:srgbClr val="808080"/>
                </a:highlight>
              </a:rPr>
              <a:t>Video 9: Day-1 Core/</a:t>
            </a:r>
            <a:r>
              <a:rPr lang="en-US" sz="1500" b="1">
                <a:highlight>
                  <a:srgbClr val="808080"/>
                </a:highlight>
              </a:rPr>
              <a:t>WAN Connectivity</a:t>
            </a:r>
            <a:endParaRPr lang="en-US" cap="none" dirty="0">
              <a:highlight>
                <a:srgbClr val="808080"/>
              </a:highlight>
            </a:endParaRPr>
          </a:p>
        </p:txBody>
      </p:sp>
      <p:sp>
        <p:nvSpPr>
          <p:cNvPr id="4" name="Text Placeholder 5">
            <a:extLst>
              <a:ext uri="{FF2B5EF4-FFF2-40B4-BE49-F238E27FC236}">
                <a16:creationId xmlns:a16="http://schemas.microsoft.com/office/drawing/2014/main" id="{54927F54-728A-5F4C-A7D3-C585E1AF398D}"/>
              </a:ext>
            </a:extLst>
          </p:cNvPr>
          <p:cNvSpPr>
            <a:spLocks noGrp="1"/>
          </p:cNvSpPr>
          <p:nvPr>
            <p:ph type="body" sz="quarter" idx="10"/>
          </p:nvPr>
        </p:nvSpPr>
        <p:spPr>
          <a:xfrm>
            <a:off x="2280492" y="2571750"/>
            <a:ext cx="4869455" cy="1787655"/>
          </a:xfrm>
        </p:spPr>
        <p:txBody>
          <a:bodyPr/>
          <a:lstStyle/>
          <a:p>
            <a:pPr>
              <a:lnSpc>
                <a:spcPct val="100000"/>
              </a:lnSpc>
            </a:pPr>
            <a:r>
              <a:rPr lang="en-US" dirty="0"/>
              <a:t>Colin Doyle, Sr. CE AMER</a:t>
            </a:r>
          </a:p>
          <a:p>
            <a:pPr>
              <a:lnSpc>
                <a:spcPct val="100000"/>
              </a:lnSpc>
            </a:pPr>
            <a:r>
              <a:rPr lang="en-US" i="1" dirty="0"/>
              <a:t>See the complete video walkthrough on YouTube at: </a:t>
            </a:r>
            <a:r>
              <a:rPr lang="en-US" i="1" dirty="0">
                <a:hlinkClick r:id="rId3"/>
              </a:rPr>
              <a:t>https://www.youtube.com/@5minutejunos</a:t>
            </a:r>
            <a:endParaRPr lang="en-US" i="1" dirty="0"/>
          </a:p>
          <a:p>
            <a:pPr>
              <a:lnSpc>
                <a:spcPct val="100000"/>
              </a:lnSpc>
            </a:pPr>
            <a:r>
              <a:rPr lang="en-US" i="1" dirty="0"/>
              <a:t>Ask questions at the Juniper Elevate Community using the hashtag #5minutejunos</a:t>
            </a:r>
          </a:p>
        </p:txBody>
      </p:sp>
      <p:sp>
        <p:nvSpPr>
          <p:cNvPr id="5" name="TextBox 4">
            <a:extLst>
              <a:ext uri="{FF2B5EF4-FFF2-40B4-BE49-F238E27FC236}">
                <a16:creationId xmlns:a16="http://schemas.microsoft.com/office/drawing/2014/main" id="{03AA826F-ACDA-1117-FB83-98F80B4F35D9}"/>
              </a:ext>
            </a:extLst>
          </p:cNvPr>
          <p:cNvSpPr txBox="1"/>
          <p:nvPr/>
        </p:nvSpPr>
        <p:spPr>
          <a:xfrm>
            <a:off x="1961619" y="4633301"/>
            <a:ext cx="2840258" cy="461665"/>
          </a:xfrm>
          <a:prstGeom prst="rect">
            <a:avLst/>
          </a:prstGeom>
          <a:noFill/>
        </p:spPr>
        <p:txBody>
          <a:bodyPr wrap="square" rtlCol="0">
            <a:spAutoFit/>
          </a:bodyPr>
          <a:lstStyle/>
          <a:p>
            <a:r>
              <a:rPr lang="en-US" sz="800" dirty="0">
                <a:solidFill>
                  <a:schemeClr val="bg1"/>
                </a:solidFill>
              </a:rPr>
              <a:t>Adapted from v4.0.0 documentation originally compiled by:</a:t>
            </a:r>
            <a:br>
              <a:rPr lang="en-US" sz="800" dirty="0">
                <a:solidFill>
                  <a:schemeClr val="bg1"/>
                </a:solidFill>
              </a:rPr>
            </a:br>
            <a:r>
              <a:rPr lang="en-US" sz="800" dirty="0">
                <a:solidFill>
                  <a:schemeClr val="bg1"/>
                </a:solidFill>
              </a:rPr>
              <a:t>- Raymond Lam, SSE APAC</a:t>
            </a:r>
            <a:br>
              <a:rPr lang="en-US" sz="800" dirty="0">
                <a:solidFill>
                  <a:schemeClr val="bg1"/>
                </a:solidFill>
              </a:rPr>
            </a:br>
            <a:r>
              <a:rPr lang="en-US" sz="800" dirty="0">
                <a:solidFill>
                  <a:schemeClr val="bg1"/>
                </a:solidFill>
              </a:rPr>
              <a:t>- Tony Chan, SSE APAC</a:t>
            </a:r>
          </a:p>
        </p:txBody>
      </p:sp>
    </p:spTree>
    <p:extLst>
      <p:ext uri="{BB962C8B-B14F-4D97-AF65-F5344CB8AC3E}">
        <p14:creationId xmlns:p14="http://schemas.microsoft.com/office/powerpoint/2010/main" val="4062143660"/>
      </p:ext>
    </p:extLst>
  </p:cSld>
  <p:clrMapOvr>
    <a:masterClrMapping/>
  </p:clrMapOvr>
  <mc:AlternateContent xmlns:mc="http://schemas.openxmlformats.org/markup-compatibility/2006" xmlns:p14="http://schemas.microsoft.com/office/powerpoint/2010/main">
    <mc:Choice Requires="p14">
      <p:transition spd="slow" p14:dur="2000" advTm="15578"/>
    </mc:Choice>
    <mc:Fallback xmlns="">
      <p:transition spd="slow" advTm="155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10</a:t>
            </a:fld>
            <a:endParaRPr lang="en-US"/>
          </a:p>
        </p:txBody>
      </p:sp>
      <p:pic>
        <p:nvPicPr>
          <p:cNvPr id="6" name="Picture 5">
            <a:extLst>
              <a:ext uri="{FF2B5EF4-FFF2-40B4-BE49-F238E27FC236}">
                <a16:creationId xmlns:a16="http://schemas.microsoft.com/office/drawing/2014/main" id="{E83F48AF-3F43-26C6-8A05-4DD6E48B0A7B}"/>
              </a:ext>
            </a:extLst>
          </p:cNvPr>
          <p:cNvPicPr>
            <a:picLocks noChangeAspect="1"/>
          </p:cNvPicPr>
          <p:nvPr/>
        </p:nvPicPr>
        <p:blipFill>
          <a:blip r:embed="rId2"/>
          <a:stretch>
            <a:fillRect/>
          </a:stretch>
        </p:blipFill>
        <p:spPr>
          <a:xfrm>
            <a:off x="3977515" y="1727169"/>
            <a:ext cx="5004617" cy="2315460"/>
          </a:xfrm>
          <a:prstGeom prst="rect">
            <a:avLst/>
          </a:prstGeom>
        </p:spPr>
      </p:pic>
      <p:sp>
        <p:nvSpPr>
          <p:cNvPr id="9" name="TextBox 8">
            <a:extLst>
              <a:ext uri="{FF2B5EF4-FFF2-40B4-BE49-F238E27FC236}">
                <a16:creationId xmlns:a16="http://schemas.microsoft.com/office/drawing/2014/main" id="{2BF35A7A-7DCE-860F-9D5A-2F3001190FDA}"/>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7" name="Content Placeholder 2">
            <a:extLst>
              <a:ext uri="{FF2B5EF4-FFF2-40B4-BE49-F238E27FC236}">
                <a16:creationId xmlns:a16="http://schemas.microsoft.com/office/drawing/2014/main" id="{4F94D202-C35C-A23D-5C19-4B333DB8341B}"/>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3, and click “Update”</a:t>
            </a:r>
          </a:p>
          <a:p>
            <a:pPr marL="171450" indent="-171450">
              <a:lnSpc>
                <a:spcPct val="100000"/>
              </a:lnSpc>
              <a:spcBef>
                <a:spcPts val="900"/>
              </a:spcBef>
              <a:buFont typeface="Arial" panose="020B0604020202020204" pitchFamily="34" charset="0"/>
              <a:buChar char="•"/>
            </a:pPr>
            <a:r>
              <a:rPr lang="en-US" sz="1000" dirty="0"/>
              <a:t>Add a new template named </a:t>
            </a:r>
            <a:r>
              <a:rPr lang="en-US" sz="1000" dirty="0">
                <a:solidFill>
                  <a:srgbClr val="0070C0"/>
                </a:solidFill>
              </a:rPr>
              <a:t>ext-router-ct_Border2</a:t>
            </a:r>
            <a:r>
              <a:rPr lang="en-US" sz="1000" dirty="0"/>
              <a:t>,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ext-router-ct_Border1 template from border_rack_dc_a_001_leaf2 and assign the ext-router-ct_Border2 template, then Commit the blueprint</a:t>
            </a:r>
          </a:p>
          <a:p>
            <a:pPr marL="171450" indent="-171450">
              <a:lnSpc>
                <a:spcPct val="100000"/>
              </a:lnSpc>
              <a:spcBef>
                <a:spcPts val="900"/>
              </a:spcBef>
              <a:buFont typeface="Arial" panose="020B0604020202020204" pitchFamily="34" charset="0"/>
              <a:buChar char="•"/>
            </a:pPr>
            <a:endParaRPr lang="en-US" sz="1000" dirty="0"/>
          </a:p>
        </p:txBody>
      </p:sp>
    </p:spTree>
    <p:extLst>
      <p:ext uri="{BB962C8B-B14F-4D97-AF65-F5344CB8AC3E}">
        <p14:creationId xmlns:p14="http://schemas.microsoft.com/office/powerpoint/2010/main" val="416031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6ADE8-FF02-6BE5-3714-B4C083E4965A}"/>
              </a:ext>
            </a:extLst>
          </p:cNvPr>
          <p:cNvPicPr>
            <a:picLocks noChangeAspect="1"/>
          </p:cNvPicPr>
          <p:nvPr/>
        </p:nvPicPr>
        <p:blipFill>
          <a:blip r:embed="rId2"/>
          <a:stretch>
            <a:fillRect/>
          </a:stretch>
        </p:blipFill>
        <p:spPr>
          <a:xfrm>
            <a:off x="6984108" y="2374523"/>
            <a:ext cx="2008159" cy="2327776"/>
          </a:xfrm>
          <a:prstGeom prst="rect">
            <a:avLst/>
          </a:prstGeom>
        </p:spPr>
      </p:pic>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11</a:t>
            </a:fld>
            <a:endParaRPr lang="en-US"/>
          </a:p>
        </p:txBody>
      </p:sp>
      <p:sp>
        <p:nvSpPr>
          <p:cNvPr id="3" name="TextBox 2">
            <a:extLst>
              <a:ext uri="{FF2B5EF4-FFF2-40B4-BE49-F238E27FC236}">
                <a16:creationId xmlns:a16="http://schemas.microsoft.com/office/drawing/2014/main" id="{47658F8F-70B8-F3ED-4667-9FD06AC6B2D1}"/>
              </a:ext>
            </a:extLst>
          </p:cNvPr>
          <p:cNvSpPr txBox="1"/>
          <p:nvPr/>
        </p:nvSpPr>
        <p:spPr>
          <a:xfrm>
            <a:off x="6884826"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grpSp>
        <p:nvGrpSpPr>
          <p:cNvPr id="19" name="Group 18">
            <a:extLst>
              <a:ext uri="{FF2B5EF4-FFF2-40B4-BE49-F238E27FC236}">
                <a16:creationId xmlns:a16="http://schemas.microsoft.com/office/drawing/2014/main" id="{131E0041-A0E9-99C3-B589-D3049F2E7233}"/>
              </a:ext>
            </a:extLst>
          </p:cNvPr>
          <p:cNvGrpSpPr/>
          <p:nvPr/>
        </p:nvGrpSpPr>
        <p:grpSpPr>
          <a:xfrm>
            <a:off x="4055520" y="1294852"/>
            <a:ext cx="1091361" cy="1934939"/>
            <a:chOff x="4233242" y="153244"/>
            <a:chExt cx="1262237" cy="2237895"/>
          </a:xfrm>
        </p:grpSpPr>
        <p:pic>
          <p:nvPicPr>
            <p:cNvPr id="14" name="Picture 13">
              <a:extLst>
                <a:ext uri="{FF2B5EF4-FFF2-40B4-BE49-F238E27FC236}">
                  <a16:creationId xmlns:a16="http://schemas.microsoft.com/office/drawing/2014/main" id="{79885C05-AF28-23F3-643C-2D7BCBF4D7C5}"/>
                </a:ext>
              </a:extLst>
            </p:cNvPr>
            <p:cNvPicPr>
              <a:picLocks noChangeAspect="1"/>
            </p:cNvPicPr>
            <p:nvPr/>
          </p:nvPicPr>
          <p:blipFill>
            <a:blip r:embed="rId3"/>
            <a:stretch>
              <a:fillRect/>
            </a:stretch>
          </p:blipFill>
          <p:spPr>
            <a:xfrm>
              <a:off x="4234411" y="153244"/>
              <a:ext cx="1261068" cy="1937340"/>
            </a:xfrm>
            <a:prstGeom prst="rect">
              <a:avLst/>
            </a:prstGeom>
          </p:spPr>
        </p:pic>
        <p:pic>
          <p:nvPicPr>
            <p:cNvPr id="16" name="Picture 15">
              <a:extLst>
                <a:ext uri="{FF2B5EF4-FFF2-40B4-BE49-F238E27FC236}">
                  <a16:creationId xmlns:a16="http://schemas.microsoft.com/office/drawing/2014/main" id="{7F633714-10C1-7D9C-E635-484790AAE225}"/>
                </a:ext>
              </a:extLst>
            </p:cNvPr>
            <p:cNvPicPr>
              <a:picLocks noChangeAspect="1"/>
            </p:cNvPicPr>
            <p:nvPr/>
          </p:nvPicPr>
          <p:blipFill>
            <a:blip r:embed="rId4"/>
            <a:stretch>
              <a:fillRect/>
            </a:stretch>
          </p:blipFill>
          <p:spPr>
            <a:xfrm>
              <a:off x="4233242" y="2038887"/>
              <a:ext cx="1262237" cy="352252"/>
            </a:xfrm>
            <a:prstGeom prst="rect">
              <a:avLst/>
            </a:prstGeom>
          </p:spPr>
        </p:pic>
      </p:grpSp>
      <p:grpSp>
        <p:nvGrpSpPr>
          <p:cNvPr id="22" name="Group 21">
            <a:extLst>
              <a:ext uri="{FF2B5EF4-FFF2-40B4-BE49-F238E27FC236}">
                <a16:creationId xmlns:a16="http://schemas.microsoft.com/office/drawing/2014/main" id="{7FA6FA4A-0960-D1FE-5CB0-405D9F5A5948}"/>
              </a:ext>
            </a:extLst>
          </p:cNvPr>
          <p:cNvGrpSpPr/>
          <p:nvPr/>
        </p:nvGrpSpPr>
        <p:grpSpPr>
          <a:xfrm>
            <a:off x="5422946" y="1294852"/>
            <a:ext cx="1066982" cy="3342464"/>
            <a:chOff x="5486855" y="1249150"/>
            <a:chExt cx="1234041" cy="3865799"/>
          </a:xfrm>
        </p:grpSpPr>
        <p:pic>
          <p:nvPicPr>
            <p:cNvPr id="18" name="Picture 17">
              <a:extLst>
                <a:ext uri="{FF2B5EF4-FFF2-40B4-BE49-F238E27FC236}">
                  <a16:creationId xmlns:a16="http://schemas.microsoft.com/office/drawing/2014/main" id="{539236B3-0CEE-884C-876F-D06CCD00AC6A}"/>
                </a:ext>
              </a:extLst>
            </p:cNvPr>
            <p:cNvPicPr>
              <a:picLocks noChangeAspect="1"/>
            </p:cNvPicPr>
            <p:nvPr/>
          </p:nvPicPr>
          <p:blipFill>
            <a:blip r:embed="rId5"/>
            <a:stretch>
              <a:fillRect/>
            </a:stretch>
          </p:blipFill>
          <p:spPr>
            <a:xfrm>
              <a:off x="5486855" y="1249150"/>
              <a:ext cx="1231930" cy="2134053"/>
            </a:xfrm>
            <a:prstGeom prst="rect">
              <a:avLst/>
            </a:prstGeom>
          </p:spPr>
        </p:pic>
        <p:pic>
          <p:nvPicPr>
            <p:cNvPr id="21" name="Picture 20">
              <a:extLst>
                <a:ext uri="{FF2B5EF4-FFF2-40B4-BE49-F238E27FC236}">
                  <a16:creationId xmlns:a16="http://schemas.microsoft.com/office/drawing/2014/main" id="{47243E88-9E1C-068B-2000-5B15C767718A}"/>
                </a:ext>
              </a:extLst>
            </p:cNvPr>
            <p:cNvPicPr>
              <a:picLocks noChangeAspect="1"/>
            </p:cNvPicPr>
            <p:nvPr/>
          </p:nvPicPr>
          <p:blipFill>
            <a:blip r:embed="rId6"/>
            <a:stretch>
              <a:fillRect/>
            </a:stretch>
          </p:blipFill>
          <p:spPr>
            <a:xfrm>
              <a:off x="5486855" y="3325589"/>
              <a:ext cx="1234041" cy="1789360"/>
            </a:xfrm>
            <a:prstGeom prst="rect">
              <a:avLst/>
            </a:prstGeom>
          </p:spPr>
        </p:pic>
      </p:grpSp>
      <p:pic>
        <p:nvPicPr>
          <p:cNvPr id="24" name="Picture 23">
            <a:extLst>
              <a:ext uri="{FF2B5EF4-FFF2-40B4-BE49-F238E27FC236}">
                <a16:creationId xmlns:a16="http://schemas.microsoft.com/office/drawing/2014/main" id="{94E69032-5EA7-A900-4EB5-B0020DD30C0F}"/>
              </a:ext>
            </a:extLst>
          </p:cNvPr>
          <p:cNvPicPr>
            <a:picLocks noChangeAspect="1"/>
          </p:cNvPicPr>
          <p:nvPr/>
        </p:nvPicPr>
        <p:blipFill>
          <a:blip r:embed="rId7"/>
          <a:stretch>
            <a:fillRect/>
          </a:stretch>
        </p:blipFill>
        <p:spPr>
          <a:xfrm>
            <a:off x="4069018" y="4060888"/>
            <a:ext cx="1066981" cy="387016"/>
          </a:xfrm>
          <a:prstGeom prst="rect">
            <a:avLst/>
          </a:prstGeom>
        </p:spPr>
      </p:pic>
      <p:sp>
        <p:nvSpPr>
          <p:cNvPr id="27" name="TextBox 26">
            <a:extLst>
              <a:ext uri="{FF2B5EF4-FFF2-40B4-BE49-F238E27FC236}">
                <a16:creationId xmlns:a16="http://schemas.microsoft.com/office/drawing/2014/main" id="{11984432-9533-1C5C-76BE-58D64A1A34BD}"/>
              </a:ext>
            </a:extLst>
          </p:cNvPr>
          <p:cNvSpPr txBox="1"/>
          <p:nvPr/>
        </p:nvSpPr>
        <p:spPr>
          <a:xfrm>
            <a:off x="4532036" y="1210252"/>
            <a:ext cx="268022" cy="215444"/>
          </a:xfrm>
          <a:prstGeom prst="rect">
            <a:avLst/>
          </a:prstGeom>
          <a:noFill/>
        </p:spPr>
        <p:txBody>
          <a:bodyPr wrap="none" rtlCol="0">
            <a:spAutoFit/>
          </a:bodyPr>
          <a:lstStyle/>
          <a:p>
            <a:r>
              <a:rPr lang="en-US" sz="800" dirty="0">
                <a:solidFill>
                  <a:srgbClr val="FF0000"/>
                </a:solidFill>
              </a:rPr>
              <a:t>1.</a:t>
            </a:r>
          </a:p>
        </p:txBody>
      </p:sp>
      <p:sp>
        <p:nvSpPr>
          <p:cNvPr id="28" name="TextBox 27">
            <a:extLst>
              <a:ext uri="{FF2B5EF4-FFF2-40B4-BE49-F238E27FC236}">
                <a16:creationId xmlns:a16="http://schemas.microsoft.com/office/drawing/2014/main" id="{9B3013B6-67C7-8521-B4D1-9B8D15D34F30}"/>
              </a:ext>
            </a:extLst>
          </p:cNvPr>
          <p:cNvSpPr txBox="1"/>
          <p:nvPr/>
        </p:nvSpPr>
        <p:spPr>
          <a:xfrm>
            <a:off x="7205473" y="2646734"/>
            <a:ext cx="268022" cy="215444"/>
          </a:xfrm>
          <a:prstGeom prst="rect">
            <a:avLst/>
          </a:prstGeom>
          <a:noFill/>
        </p:spPr>
        <p:txBody>
          <a:bodyPr wrap="none" rtlCol="0">
            <a:spAutoFit/>
          </a:bodyPr>
          <a:lstStyle/>
          <a:p>
            <a:r>
              <a:rPr lang="en-US" sz="800" dirty="0">
                <a:solidFill>
                  <a:srgbClr val="FF0000"/>
                </a:solidFill>
              </a:rPr>
              <a:t>2.</a:t>
            </a:r>
          </a:p>
        </p:txBody>
      </p:sp>
      <p:sp>
        <p:nvSpPr>
          <p:cNvPr id="29" name="TextBox 28">
            <a:extLst>
              <a:ext uri="{FF2B5EF4-FFF2-40B4-BE49-F238E27FC236}">
                <a16:creationId xmlns:a16="http://schemas.microsoft.com/office/drawing/2014/main" id="{CB3355EA-FBCA-46EC-1869-93145A2593AA}"/>
              </a:ext>
            </a:extLst>
          </p:cNvPr>
          <p:cNvSpPr txBox="1"/>
          <p:nvPr/>
        </p:nvSpPr>
        <p:spPr>
          <a:xfrm>
            <a:off x="4398025" y="1916944"/>
            <a:ext cx="268022" cy="215444"/>
          </a:xfrm>
          <a:prstGeom prst="rect">
            <a:avLst/>
          </a:prstGeom>
          <a:noFill/>
        </p:spPr>
        <p:txBody>
          <a:bodyPr wrap="none" rtlCol="0">
            <a:spAutoFit/>
          </a:bodyPr>
          <a:lstStyle/>
          <a:p>
            <a:r>
              <a:rPr lang="en-US" sz="800" dirty="0">
                <a:solidFill>
                  <a:srgbClr val="FF0000"/>
                </a:solidFill>
              </a:rPr>
              <a:t>3.</a:t>
            </a:r>
          </a:p>
        </p:txBody>
      </p:sp>
      <p:sp>
        <p:nvSpPr>
          <p:cNvPr id="30" name="TextBox 29">
            <a:extLst>
              <a:ext uri="{FF2B5EF4-FFF2-40B4-BE49-F238E27FC236}">
                <a16:creationId xmlns:a16="http://schemas.microsoft.com/office/drawing/2014/main" id="{DCD85815-BB5D-EA14-34E3-F5CEAF5731C1}"/>
              </a:ext>
            </a:extLst>
          </p:cNvPr>
          <p:cNvSpPr txBox="1"/>
          <p:nvPr/>
        </p:nvSpPr>
        <p:spPr>
          <a:xfrm>
            <a:off x="6031455" y="4146674"/>
            <a:ext cx="268022" cy="215444"/>
          </a:xfrm>
          <a:prstGeom prst="rect">
            <a:avLst/>
          </a:prstGeom>
          <a:noFill/>
        </p:spPr>
        <p:txBody>
          <a:bodyPr wrap="none" rtlCol="0">
            <a:spAutoFit/>
          </a:bodyPr>
          <a:lstStyle/>
          <a:p>
            <a:r>
              <a:rPr lang="en-US" sz="800" dirty="0">
                <a:solidFill>
                  <a:srgbClr val="FF0000"/>
                </a:solidFill>
              </a:rPr>
              <a:t>4.</a:t>
            </a:r>
          </a:p>
        </p:txBody>
      </p:sp>
      <p:sp>
        <p:nvSpPr>
          <p:cNvPr id="32" name="TextBox 31">
            <a:extLst>
              <a:ext uri="{FF2B5EF4-FFF2-40B4-BE49-F238E27FC236}">
                <a16:creationId xmlns:a16="http://schemas.microsoft.com/office/drawing/2014/main" id="{93096A2A-3CC9-1545-A433-D367CD22ECFD}"/>
              </a:ext>
            </a:extLst>
          </p:cNvPr>
          <p:cNvSpPr txBox="1"/>
          <p:nvPr/>
        </p:nvSpPr>
        <p:spPr>
          <a:xfrm>
            <a:off x="4531370" y="4087015"/>
            <a:ext cx="268022" cy="215444"/>
          </a:xfrm>
          <a:prstGeom prst="rect">
            <a:avLst/>
          </a:prstGeom>
          <a:noFill/>
        </p:spPr>
        <p:txBody>
          <a:bodyPr wrap="none" rtlCol="0">
            <a:spAutoFit/>
          </a:bodyPr>
          <a:lstStyle/>
          <a:p>
            <a:r>
              <a:rPr lang="en-US" sz="800" dirty="0">
                <a:solidFill>
                  <a:srgbClr val="FF0000"/>
                </a:solidFill>
              </a:rPr>
              <a:t>5.</a:t>
            </a:r>
          </a:p>
        </p:txBody>
      </p:sp>
      <p:sp>
        <p:nvSpPr>
          <p:cNvPr id="34" name="TextBox 33">
            <a:extLst>
              <a:ext uri="{FF2B5EF4-FFF2-40B4-BE49-F238E27FC236}">
                <a16:creationId xmlns:a16="http://schemas.microsoft.com/office/drawing/2014/main" id="{F04B624E-04DD-294D-B5D0-E4569093C7FE}"/>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7" name="Content Placeholder 2">
            <a:extLst>
              <a:ext uri="{FF2B5EF4-FFF2-40B4-BE49-F238E27FC236}">
                <a16:creationId xmlns:a16="http://schemas.microsoft.com/office/drawing/2014/main" id="{2F3B5721-CE66-FE77-43AB-47501BD2FEE7}"/>
              </a:ext>
            </a:extLst>
          </p:cNvPr>
          <p:cNvSpPr txBox="1">
            <a:spLocks/>
          </p:cNvSpPr>
          <p:nvPr/>
        </p:nvSpPr>
        <p:spPr>
          <a:xfrm>
            <a:off x="383094" y="1197578"/>
            <a:ext cx="3539767" cy="3504721"/>
          </a:xfrm>
          <a:prstGeom prst="rect">
            <a:avLst/>
          </a:prstGeom>
        </p:spPr>
        <p:txBody>
          <a:bodyPr vert="horz" lIns="0" tIns="0" rIns="0" bIns="0" rtlCol="0">
            <a:noAutofit/>
          </a:bodyPr>
          <a:lst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t>IP Link</a:t>
            </a:r>
          </a:p>
          <a:p>
            <a:pPr marL="857250" lvl="2">
              <a:lnSpc>
                <a:spcPct val="100000"/>
              </a:lnSpc>
              <a:spcBef>
                <a:spcPts val="300"/>
              </a:spcBef>
            </a:pPr>
            <a:r>
              <a:rPr lang="en-US" sz="700" dirty="0"/>
              <a:t>Routing Zone: Default routing zone</a:t>
            </a:r>
          </a:p>
          <a:p>
            <a:pPr marL="857250" lvl="2">
              <a:lnSpc>
                <a:spcPct val="100000"/>
              </a:lnSpc>
              <a:spcBef>
                <a:spcPts val="300"/>
              </a:spcBef>
            </a:pPr>
            <a:r>
              <a:rPr lang="en-US" sz="700" dirty="0"/>
              <a:t>Interface Type: Tagged</a:t>
            </a:r>
          </a:p>
          <a:p>
            <a:pPr marL="857250" lvl="2">
              <a:lnSpc>
                <a:spcPct val="100000"/>
              </a:lnSpc>
              <a:spcBef>
                <a:spcPts val="300"/>
              </a:spcBef>
            </a:pPr>
            <a:r>
              <a:rPr lang="en-US" sz="700" dirty="0"/>
              <a:t>VLAN ID: </a:t>
            </a:r>
            <a:r>
              <a:rPr lang="en-US" sz="700" dirty="0">
                <a:solidFill>
                  <a:srgbClr val="0070C0"/>
                </a:solidFill>
              </a:rPr>
              <a:t>4</a:t>
            </a:r>
          </a:p>
          <a:p>
            <a:pPr marL="515938" lvl="1">
              <a:lnSpc>
                <a:spcPct val="100000"/>
              </a:lnSpc>
              <a:spcBef>
                <a:spcPts val="300"/>
              </a:spcBef>
            </a:pPr>
            <a:r>
              <a:rPr lang="en-US" sz="1000" dirty="0"/>
              <a:t>BGP Peering (Generic System)</a:t>
            </a:r>
          </a:p>
          <a:p>
            <a:pPr marL="857250" lvl="2">
              <a:lnSpc>
                <a:spcPct val="100000"/>
              </a:lnSpc>
              <a:spcBef>
                <a:spcPts val="300"/>
              </a:spcBef>
            </a:pPr>
            <a:r>
              <a:rPr lang="en-US" sz="700" dirty="0"/>
              <a:t>Peer From: Interface</a:t>
            </a:r>
          </a:p>
          <a:p>
            <a:pPr marL="857250" lvl="2">
              <a:lnSpc>
                <a:spcPct val="100000"/>
              </a:lnSpc>
              <a:spcBef>
                <a:spcPts val="300"/>
              </a:spcBef>
            </a:pPr>
            <a:r>
              <a:rPr lang="en-US" sz="700" dirty="0"/>
              <a:t>Peer To: Interface/IP Endpoint</a:t>
            </a:r>
          </a:p>
          <a:p>
            <a:pPr marL="515938" lvl="1">
              <a:lnSpc>
                <a:spcPct val="100000"/>
              </a:lnSpc>
              <a:spcBef>
                <a:spcPts val="300"/>
              </a:spcBef>
            </a:pPr>
            <a:r>
              <a:rPr lang="en-US" sz="1000" dirty="0"/>
              <a:t>Routing Policy</a:t>
            </a:r>
          </a:p>
          <a:p>
            <a:pPr marL="857250" lvl="2">
              <a:lnSpc>
                <a:spcPct val="100000"/>
              </a:lnSpc>
              <a:spcBef>
                <a:spcPts val="300"/>
              </a:spcBef>
            </a:pPr>
            <a:r>
              <a:rPr lang="en-US" sz="700" dirty="0"/>
              <a:t>Routing Policy: </a:t>
            </a:r>
            <a:r>
              <a:rPr lang="en-US" sz="700" dirty="0" err="1"/>
              <a:t>ext</a:t>
            </a:r>
            <a:r>
              <a:rPr lang="en-US" sz="700" dirty="0"/>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ext-router-ct_Border1 template from border_rack_dc_a_001_leaf2 and assign the ext-router-ct_Border2 template, then Commit the blueprint</a:t>
            </a:r>
          </a:p>
          <a:p>
            <a:pPr marL="171450" indent="-171450">
              <a:lnSpc>
                <a:spcPct val="100000"/>
              </a:lnSpc>
              <a:spcBef>
                <a:spcPts val="900"/>
              </a:spcBef>
              <a:buFont typeface="Arial" panose="020B0604020202020204" pitchFamily="34" charset="0"/>
              <a:buChar char="•"/>
            </a:pPr>
            <a:endParaRPr lang="en-US" sz="1000" dirty="0"/>
          </a:p>
        </p:txBody>
      </p:sp>
    </p:spTree>
    <p:extLst>
      <p:ext uri="{BB962C8B-B14F-4D97-AF65-F5344CB8AC3E}">
        <p14:creationId xmlns:p14="http://schemas.microsoft.com/office/powerpoint/2010/main" val="282841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12</a:t>
            </a:fld>
            <a:endParaRPr lang="en-US"/>
          </a:p>
        </p:txBody>
      </p:sp>
      <p:pic>
        <p:nvPicPr>
          <p:cNvPr id="8" name="Picture 7">
            <a:extLst>
              <a:ext uri="{FF2B5EF4-FFF2-40B4-BE49-F238E27FC236}">
                <a16:creationId xmlns:a16="http://schemas.microsoft.com/office/drawing/2014/main" id="{CAA086FE-D695-924C-8867-17D7A45A3038}"/>
              </a:ext>
            </a:extLst>
          </p:cNvPr>
          <p:cNvPicPr>
            <a:picLocks noChangeAspect="1"/>
          </p:cNvPicPr>
          <p:nvPr/>
        </p:nvPicPr>
        <p:blipFill>
          <a:blip r:embed="rId2"/>
          <a:stretch>
            <a:fillRect/>
          </a:stretch>
        </p:blipFill>
        <p:spPr>
          <a:xfrm>
            <a:off x="3972232" y="3765967"/>
            <a:ext cx="4980038" cy="1102536"/>
          </a:xfrm>
          <a:prstGeom prst="rect">
            <a:avLst/>
          </a:prstGeom>
        </p:spPr>
      </p:pic>
      <p:sp>
        <p:nvSpPr>
          <p:cNvPr id="9" name="TextBox 8">
            <a:extLst>
              <a:ext uri="{FF2B5EF4-FFF2-40B4-BE49-F238E27FC236}">
                <a16:creationId xmlns:a16="http://schemas.microsoft.com/office/drawing/2014/main" id="{640B693A-4DF5-60CD-3037-5BF6B460475A}"/>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pic>
        <p:nvPicPr>
          <p:cNvPr id="13" name="Picture 12">
            <a:extLst>
              <a:ext uri="{FF2B5EF4-FFF2-40B4-BE49-F238E27FC236}">
                <a16:creationId xmlns:a16="http://schemas.microsoft.com/office/drawing/2014/main" id="{B86CBDD3-8444-80C8-0979-3DE3251334E8}"/>
              </a:ext>
            </a:extLst>
          </p:cNvPr>
          <p:cNvPicPr>
            <a:picLocks noChangeAspect="1"/>
          </p:cNvPicPr>
          <p:nvPr/>
        </p:nvPicPr>
        <p:blipFill>
          <a:blip r:embed="rId3"/>
          <a:stretch>
            <a:fillRect/>
          </a:stretch>
        </p:blipFill>
        <p:spPr>
          <a:xfrm>
            <a:off x="3972231" y="295421"/>
            <a:ext cx="5057189" cy="1684902"/>
          </a:xfrm>
          <a:prstGeom prst="rect">
            <a:avLst/>
          </a:prstGeom>
        </p:spPr>
      </p:pic>
      <p:pic>
        <p:nvPicPr>
          <p:cNvPr id="17" name="Picture 16">
            <a:extLst>
              <a:ext uri="{FF2B5EF4-FFF2-40B4-BE49-F238E27FC236}">
                <a16:creationId xmlns:a16="http://schemas.microsoft.com/office/drawing/2014/main" id="{FE3F38BA-2908-89BD-640A-42541846B86B}"/>
              </a:ext>
            </a:extLst>
          </p:cNvPr>
          <p:cNvPicPr>
            <a:picLocks noChangeAspect="1"/>
          </p:cNvPicPr>
          <p:nvPr/>
        </p:nvPicPr>
        <p:blipFill>
          <a:blip r:embed="rId4"/>
          <a:stretch>
            <a:fillRect/>
          </a:stretch>
        </p:blipFill>
        <p:spPr>
          <a:xfrm>
            <a:off x="3972230" y="2030582"/>
            <a:ext cx="5057189" cy="1698125"/>
          </a:xfrm>
          <a:prstGeom prst="rect">
            <a:avLst/>
          </a:prstGeom>
        </p:spPr>
      </p:pic>
      <p:sp>
        <p:nvSpPr>
          <p:cNvPr id="6" name="Content Placeholder 2">
            <a:extLst>
              <a:ext uri="{FF2B5EF4-FFF2-40B4-BE49-F238E27FC236}">
                <a16:creationId xmlns:a16="http://schemas.microsoft.com/office/drawing/2014/main" id="{61C92B1C-8639-2B8D-FDAA-9D9323456FA4}"/>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t>Unassign the </a:t>
            </a:r>
            <a:r>
              <a:rPr lang="en-US" sz="1000" b="1" dirty="0"/>
              <a:t>ext-router-ct_Border1</a:t>
            </a:r>
            <a:r>
              <a:rPr lang="en-US" sz="1000" dirty="0"/>
              <a:t> template from </a:t>
            </a:r>
            <a:r>
              <a:rPr lang="en-US" sz="1000" b="1" dirty="0"/>
              <a:t>border_rack_dc_a_001_leaf2 </a:t>
            </a:r>
            <a:r>
              <a:rPr lang="en-US" sz="1000" dirty="0"/>
              <a:t>and assign the</a:t>
            </a:r>
            <a:r>
              <a:rPr lang="en-US" sz="1000" b="1" dirty="0"/>
              <a:t> ext-router-ct_Border2 template</a:t>
            </a:r>
            <a:r>
              <a:rPr lang="en-US" sz="1000" dirty="0"/>
              <a:t>, then Commit the blueprint</a:t>
            </a:r>
          </a:p>
          <a:p>
            <a:pPr marL="171450" indent="-171450">
              <a:lnSpc>
                <a:spcPct val="100000"/>
              </a:lnSpc>
              <a:spcBef>
                <a:spcPts val="900"/>
              </a:spcBef>
              <a:buFont typeface="Arial" panose="020B0604020202020204" pitchFamily="34" charset="0"/>
              <a:buChar char="•"/>
            </a:pPr>
            <a:endParaRPr lang="en-US" sz="1000" dirty="0"/>
          </a:p>
        </p:txBody>
      </p:sp>
    </p:spTree>
    <p:extLst>
      <p:ext uri="{BB962C8B-B14F-4D97-AF65-F5344CB8AC3E}">
        <p14:creationId xmlns:p14="http://schemas.microsoft.com/office/powerpoint/2010/main" val="335466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Updating ext-rtr1</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13</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36104"/>
            <a:ext cx="3539767" cy="3504721"/>
          </a:xfrm>
        </p:spPr>
        <p:txBody>
          <a:bodyPr/>
          <a:lstStyle/>
          <a:p>
            <a:pPr>
              <a:lnSpc>
                <a:spcPct val="100000"/>
              </a:lnSpc>
              <a:spcBef>
                <a:spcPts val="900"/>
              </a:spcBef>
            </a:pPr>
            <a:r>
              <a:rPr lang="en-US" sz="1000" dirty="0"/>
              <a:t>The border </a:t>
            </a:r>
            <a:r>
              <a:rPr lang="en-US" sz="1000" dirty="0" err="1"/>
              <a:t>leafs</a:t>
            </a:r>
            <a:r>
              <a:rPr lang="en-US" sz="1000" dirty="0"/>
              <a:t> in </a:t>
            </a:r>
            <a:r>
              <a:rPr lang="en-US" sz="1000" b="1" dirty="0"/>
              <a:t>DC-A</a:t>
            </a:r>
            <a:r>
              <a:rPr lang="en-US" sz="1000" dirty="0"/>
              <a:t> are now configured to use /31 transit nets on discrete, tagged VLAN’s for connecting to </a:t>
            </a:r>
            <a:r>
              <a:rPr lang="en-US" sz="1000" b="1" dirty="0"/>
              <a:t>ext-rtr1</a:t>
            </a:r>
            <a:r>
              <a:rPr lang="en-US" sz="1000" dirty="0"/>
              <a:t>. To restore DCI underlay peering, we must update </a:t>
            </a:r>
            <a:r>
              <a:rPr lang="en-US" sz="1000" b="1" dirty="0"/>
              <a:t>ext-rtr1</a:t>
            </a:r>
            <a:r>
              <a:rPr lang="en-US" sz="1000" dirty="0"/>
              <a:t> to use these new VLAN’s.</a:t>
            </a:r>
          </a:p>
          <a:p>
            <a:pPr>
              <a:lnSpc>
                <a:spcPct val="100000"/>
              </a:lnSpc>
              <a:spcBef>
                <a:spcPts val="900"/>
              </a:spcBef>
            </a:pPr>
            <a:r>
              <a:rPr lang="en-US" sz="1000" dirty="0"/>
              <a:t>Log into </a:t>
            </a:r>
            <a:r>
              <a:rPr lang="en-US" sz="1000" b="1" dirty="0"/>
              <a:t>ext-rtr1 </a:t>
            </a:r>
            <a:r>
              <a:rPr lang="en-US" sz="1000" dirty="0"/>
              <a:t>and run the following commands (or equivalent if your lab uses different virtual nodes/interfaces/ </a:t>
            </a:r>
            <a:r>
              <a:rPr lang="en-US" sz="1000" dirty="0" err="1"/>
              <a:t>etc</a:t>
            </a:r>
            <a:r>
              <a:rPr lang="en-US" sz="1000" dirty="0"/>
              <a:t>…)</a:t>
            </a:r>
          </a:p>
          <a:p>
            <a:pPr marL="171450" indent="-171450">
              <a:lnSpc>
                <a:spcPct val="100000"/>
              </a:lnSpc>
              <a:spcBef>
                <a:spcPts val="900"/>
              </a:spcBef>
              <a:buFont typeface="Arial" panose="020B0604020202020204" pitchFamily="34" charset="0"/>
              <a:buChar char="•"/>
            </a:pPr>
            <a:r>
              <a:rPr lang="en-US" sz="1000" i="1" dirty="0"/>
              <a:t>rename interfaces ge-0/0/1 unit 0 to unit 3</a:t>
            </a:r>
          </a:p>
          <a:p>
            <a:pPr marL="171450" indent="-171450">
              <a:lnSpc>
                <a:spcPct val="100000"/>
              </a:lnSpc>
              <a:spcBef>
                <a:spcPts val="900"/>
              </a:spcBef>
              <a:buFont typeface="Arial" panose="020B0604020202020204" pitchFamily="34" charset="0"/>
              <a:buChar char="•"/>
            </a:pPr>
            <a:r>
              <a:rPr lang="en-US" sz="1000" i="1" dirty="0"/>
              <a:t>set interfaces ge-0/0/1 </a:t>
            </a:r>
            <a:r>
              <a:rPr lang="en-US" sz="1000" i="1" dirty="0" err="1"/>
              <a:t>vlan</a:t>
            </a:r>
            <a:r>
              <a:rPr lang="en-US" sz="1000" i="1" dirty="0"/>
              <a:t>-tagging unit 3 </a:t>
            </a:r>
            <a:r>
              <a:rPr lang="en-US" sz="1000" i="1" dirty="0" err="1"/>
              <a:t>vlan</a:t>
            </a:r>
            <a:r>
              <a:rPr lang="en-US" sz="1000" i="1" dirty="0"/>
              <a:t>-id 3</a:t>
            </a:r>
          </a:p>
          <a:p>
            <a:pPr marL="171450" indent="-171450">
              <a:lnSpc>
                <a:spcPct val="100000"/>
              </a:lnSpc>
              <a:spcBef>
                <a:spcPts val="900"/>
              </a:spcBef>
              <a:buFont typeface="Arial" panose="020B0604020202020204" pitchFamily="34" charset="0"/>
              <a:buChar char="•"/>
            </a:pPr>
            <a:r>
              <a:rPr lang="en-US" sz="1000" i="1" dirty="0"/>
              <a:t>rename interfaces ge-0/0/2 unit 0 to unit 4</a:t>
            </a:r>
          </a:p>
          <a:p>
            <a:pPr marL="171450" indent="-171450">
              <a:lnSpc>
                <a:spcPct val="100000"/>
              </a:lnSpc>
              <a:spcBef>
                <a:spcPts val="900"/>
              </a:spcBef>
              <a:buFont typeface="Arial" panose="020B0604020202020204" pitchFamily="34" charset="0"/>
              <a:buChar char="•"/>
            </a:pPr>
            <a:r>
              <a:rPr lang="en-US" sz="1000" i="1" dirty="0"/>
              <a:t>set interfaces ge-0/0/2 </a:t>
            </a:r>
            <a:r>
              <a:rPr lang="en-US" sz="1000" i="1" dirty="0" err="1"/>
              <a:t>vlan</a:t>
            </a:r>
            <a:r>
              <a:rPr lang="en-US" sz="1000" i="1" dirty="0"/>
              <a:t>-tagging unit 4 </a:t>
            </a:r>
            <a:r>
              <a:rPr lang="en-US" sz="1000" i="1" dirty="0" err="1"/>
              <a:t>vlan</a:t>
            </a:r>
            <a:r>
              <a:rPr lang="en-US" sz="1000" i="1" dirty="0"/>
              <a:t>-id 4</a:t>
            </a:r>
          </a:p>
          <a:p>
            <a:pPr marL="171450" indent="-171450">
              <a:lnSpc>
                <a:spcPct val="100000"/>
              </a:lnSpc>
              <a:spcBef>
                <a:spcPts val="900"/>
              </a:spcBef>
              <a:buFont typeface="Arial" panose="020B0604020202020204" pitchFamily="34" charset="0"/>
              <a:buChar char="•"/>
            </a:pPr>
            <a:r>
              <a:rPr lang="en-US" sz="1000" i="1" dirty="0"/>
              <a:t>commit and-quit</a:t>
            </a:r>
          </a:p>
          <a:p>
            <a:pPr>
              <a:lnSpc>
                <a:spcPct val="100000"/>
              </a:lnSpc>
              <a:spcBef>
                <a:spcPts val="900"/>
              </a:spcBef>
            </a:pPr>
            <a:r>
              <a:rPr lang="en-US" sz="1000" dirty="0"/>
              <a:t>Verify the peers come back up using “show </a:t>
            </a:r>
            <a:r>
              <a:rPr lang="en-US" sz="1000" dirty="0" err="1"/>
              <a:t>bgp</a:t>
            </a:r>
            <a:r>
              <a:rPr lang="en-US" sz="1000" dirty="0"/>
              <a:t> summary” from operational mode.</a:t>
            </a:r>
          </a:p>
        </p:txBody>
      </p:sp>
      <p:pic>
        <p:nvPicPr>
          <p:cNvPr id="8" name="Picture 7">
            <a:extLst>
              <a:ext uri="{FF2B5EF4-FFF2-40B4-BE49-F238E27FC236}">
                <a16:creationId xmlns:a16="http://schemas.microsoft.com/office/drawing/2014/main" id="{EE5E295A-0294-F95A-A3FF-8B6316E14EEC}"/>
              </a:ext>
            </a:extLst>
          </p:cNvPr>
          <p:cNvPicPr>
            <a:picLocks noChangeAspect="1"/>
          </p:cNvPicPr>
          <p:nvPr/>
        </p:nvPicPr>
        <p:blipFill>
          <a:blip r:embed="rId2"/>
          <a:stretch>
            <a:fillRect/>
          </a:stretch>
        </p:blipFill>
        <p:spPr>
          <a:xfrm>
            <a:off x="4250321" y="1031133"/>
            <a:ext cx="2486430" cy="2494960"/>
          </a:xfrm>
          <a:prstGeom prst="rect">
            <a:avLst/>
          </a:prstGeom>
        </p:spPr>
      </p:pic>
      <p:pic>
        <p:nvPicPr>
          <p:cNvPr id="10" name="Picture 9">
            <a:extLst>
              <a:ext uri="{FF2B5EF4-FFF2-40B4-BE49-F238E27FC236}">
                <a16:creationId xmlns:a16="http://schemas.microsoft.com/office/drawing/2014/main" id="{4A9846E0-0760-AE25-F6E1-0D8F73156F0E}"/>
              </a:ext>
            </a:extLst>
          </p:cNvPr>
          <p:cNvPicPr>
            <a:picLocks noChangeAspect="1"/>
          </p:cNvPicPr>
          <p:nvPr/>
        </p:nvPicPr>
        <p:blipFill>
          <a:blip r:embed="rId3"/>
          <a:stretch>
            <a:fillRect/>
          </a:stretch>
        </p:blipFill>
        <p:spPr>
          <a:xfrm>
            <a:off x="4250321" y="3561892"/>
            <a:ext cx="4636331" cy="1078933"/>
          </a:xfrm>
          <a:prstGeom prst="rect">
            <a:avLst/>
          </a:prstGeom>
        </p:spPr>
      </p:pic>
      <p:sp>
        <p:nvSpPr>
          <p:cNvPr id="11" name="TextBox 10">
            <a:extLst>
              <a:ext uri="{FF2B5EF4-FFF2-40B4-BE49-F238E27FC236}">
                <a16:creationId xmlns:a16="http://schemas.microsoft.com/office/drawing/2014/main" id="{C26A51ED-481D-04EE-EE8E-11218BA18E65}"/>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14" name="TextBox 13">
            <a:extLst>
              <a:ext uri="{FF2B5EF4-FFF2-40B4-BE49-F238E27FC236}">
                <a16:creationId xmlns:a16="http://schemas.microsoft.com/office/drawing/2014/main" id="{F7FB1260-1B99-889D-4F37-2B5D3D4BADB6}"/>
              </a:ext>
            </a:extLst>
          </p:cNvPr>
          <p:cNvSpPr txBox="1"/>
          <p:nvPr/>
        </p:nvSpPr>
        <p:spPr>
          <a:xfrm>
            <a:off x="6822830" y="1529863"/>
            <a:ext cx="2063821" cy="646331"/>
          </a:xfrm>
          <a:prstGeom prst="rect">
            <a:avLst/>
          </a:prstGeom>
          <a:noFill/>
        </p:spPr>
        <p:txBody>
          <a:bodyPr wrap="square" rtlCol="0">
            <a:spAutoFit/>
          </a:bodyPr>
          <a:lstStyle/>
          <a:p>
            <a:r>
              <a:rPr lang="en-US" sz="900" dirty="0"/>
              <a:t>My original DCI transit nets did </a:t>
            </a:r>
            <a:r>
              <a:rPr lang="en-US" sz="900" i="1" dirty="0"/>
              <a:t>not</a:t>
            </a:r>
            <a:br>
              <a:rPr lang="en-US" sz="900" i="1" dirty="0"/>
            </a:br>
            <a:r>
              <a:rPr lang="en-US" sz="900" dirty="0"/>
              <a:t>change after updating/adding connectivity templates and committing.</a:t>
            </a:r>
          </a:p>
        </p:txBody>
      </p:sp>
      <p:sp>
        <p:nvSpPr>
          <p:cNvPr id="15" name="TextBox 14">
            <a:extLst>
              <a:ext uri="{FF2B5EF4-FFF2-40B4-BE49-F238E27FC236}">
                <a16:creationId xmlns:a16="http://schemas.microsoft.com/office/drawing/2014/main" id="{32664716-F4AB-404C-D7BA-4921E306B8A7}"/>
              </a:ext>
            </a:extLst>
          </p:cNvPr>
          <p:cNvSpPr txBox="1"/>
          <p:nvPr/>
        </p:nvSpPr>
        <p:spPr>
          <a:xfrm>
            <a:off x="371226" y="4097215"/>
            <a:ext cx="3551635" cy="707886"/>
          </a:xfrm>
          <a:prstGeom prst="rect">
            <a:avLst/>
          </a:prstGeom>
          <a:noFill/>
        </p:spPr>
        <p:txBody>
          <a:bodyPr wrap="square" rtlCol="0">
            <a:spAutoFit/>
          </a:bodyPr>
          <a:lstStyle/>
          <a:p>
            <a:r>
              <a:rPr lang="en-US" sz="800" dirty="0"/>
              <a:t>NOTE: If your peers don’t come back up, go to </a:t>
            </a:r>
            <a:r>
              <a:rPr lang="en-US" sz="800" b="1" dirty="0"/>
              <a:t>Staged &gt; Virtual &gt; Protocol Sessions</a:t>
            </a:r>
            <a:r>
              <a:rPr lang="en-US" sz="800" dirty="0"/>
              <a:t> and verify your transit network IP’s. Because IP’s are assigned from a pool, it is possible for these to change when we modify the links/peers. If one or both change, update the Interface and BGP peer addresses on the external router.</a:t>
            </a:r>
          </a:p>
        </p:txBody>
      </p:sp>
    </p:spTree>
    <p:extLst>
      <p:ext uri="{BB962C8B-B14F-4D97-AF65-F5344CB8AC3E}">
        <p14:creationId xmlns:p14="http://schemas.microsoft.com/office/powerpoint/2010/main" val="201448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14</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98761" cy="350472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&gt; Staged &gt; Connectivity Templates </a:t>
            </a:r>
            <a:r>
              <a:rPr lang="en-US" sz="1000" dirty="0"/>
              <a:t>and edit the </a:t>
            </a:r>
            <a:r>
              <a:rPr lang="en-US" sz="1000" b="1" dirty="0" err="1"/>
              <a:t>ext</a:t>
            </a:r>
            <a:r>
              <a:rPr lang="en-US" sz="1000" b="1" dirty="0"/>
              <a:t>-router-</a:t>
            </a:r>
            <a:r>
              <a:rPr lang="en-US" sz="1000" b="1" dirty="0" err="1"/>
              <a:t>ct</a:t>
            </a:r>
            <a:r>
              <a:rPr lang="en-US" sz="1000" dirty="0"/>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13,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a:t>
            </a:r>
            <a:r>
              <a:rPr lang="en-US" sz="1000" b="1" dirty="0">
                <a:solidFill>
                  <a:schemeClr val="bg1">
                    <a:lumMod val="75000"/>
                  </a:schemeClr>
                </a:solidFill>
              </a:rPr>
              <a:t>ext-router-ct_Border1</a:t>
            </a:r>
            <a:r>
              <a:rPr lang="en-US" sz="1000" dirty="0">
                <a:solidFill>
                  <a:schemeClr val="bg1">
                    <a:lumMod val="75000"/>
                  </a:schemeClr>
                </a:solidFill>
              </a:rPr>
              <a:t> template from </a:t>
            </a:r>
            <a:r>
              <a:rPr lang="en-US" sz="1000" b="1" dirty="0">
                <a:solidFill>
                  <a:schemeClr val="bg1">
                    <a:lumMod val="75000"/>
                  </a:schemeClr>
                </a:solidFill>
              </a:rPr>
              <a:t>border_rack_dc_b_001_leaf2 </a:t>
            </a:r>
            <a:r>
              <a:rPr lang="en-US" sz="1000" dirty="0">
                <a:solidFill>
                  <a:schemeClr val="bg1">
                    <a:lumMod val="75000"/>
                  </a:schemeClr>
                </a:solidFill>
              </a:rPr>
              <a:t>and assign the </a:t>
            </a:r>
            <a:r>
              <a:rPr lang="en-US" sz="1000" b="1" dirty="0">
                <a:solidFill>
                  <a:schemeClr val="bg1">
                    <a:lumMod val="75000"/>
                  </a:schemeClr>
                </a:solidFill>
              </a:rPr>
              <a:t>ext-router-ct_Border2 </a:t>
            </a:r>
            <a:r>
              <a:rPr lang="en-US" sz="1000" dirty="0">
                <a:solidFill>
                  <a:schemeClr val="bg1">
                    <a:lumMod val="75000"/>
                  </a:schemeClr>
                </a:solidFill>
              </a:rPr>
              <a:t>template</a:t>
            </a:r>
            <a:r>
              <a:rPr lang="en-US" sz="1000" b="1" dirty="0">
                <a:solidFill>
                  <a:schemeClr val="bg1">
                    <a:lumMod val="75000"/>
                  </a:schemeClr>
                </a:solidFill>
              </a:rPr>
              <a:t>,</a:t>
            </a:r>
            <a:r>
              <a:rPr lang="en-US" sz="1000" dirty="0">
                <a:solidFill>
                  <a:schemeClr val="bg1">
                    <a:lumMod val="75000"/>
                  </a:schemeClr>
                </a:solidFill>
              </a:rPr>
              <a:t> then Commit the blueprint</a:t>
            </a:r>
          </a:p>
          <a:p>
            <a:pPr marL="171450" indent="-171450">
              <a:lnSpc>
                <a:spcPct val="100000"/>
              </a:lnSpc>
              <a:spcBef>
                <a:spcPts val="900"/>
              </a:spcBef>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0C29DEC0-BB4F-0CBE-03F9-61DE348A3A59}"/>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pic>
        <p:nvPicPr>
          <p:cNvPr id="6" name="Picture 5">
            <a:extLst>
              <a:ext uri="{FF2B5EF4-FFF2-40B4-BE49-F238E27FC236}">
                <a16:creationId xmlns:a16="http://schemas.microsoft.com/office/drawing/2014/main" id="{63AC1A1C-6489-4720-6434-43B6C5F359DD}"/>
              </a:ext>
            </a:extLst>
          </p:cNvPr>
          <p:cNvPicPr>
            <a:picLocks noChangeAspect="1"/>
          </p:cNvPicPr>
          <p:nvPr/>
        </p:nvPicPr>
        <p:blipFill>
          <a:blip r:embed="rId2"/>
          <a:stretch>
            <a:fillRect/>
          </a:stretch>
        </p:blipFill>
        <p:spPr>
          <a:xfrm>
            <a:off x="4097956" y="1347019"/>
            <a:ext cx="4924978" cy="3078111"/>
          </a:xfrm>
          <a:prstGeom prst="rect">
            <a:avLst/>
          </a:prstGeom>
        </p:spPr>
      </p:pic>
    </p:spTree>
    <p:extLst>
      <p:ext uri="{BB962C8B-B14F-4D97-AF65-F5344CB8AC3E}">
        <p14:creationId xmlns:p14="http://schemas.microsoft.com/office/powerpoint/2010/main" val="409781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15</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85791"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t>Change the Title to </a:t>
            </a:r>
            <a:r>
              <a:rPr lang="en-US" sz="1000" dirty="0">
                <a:solidFill>
                  <a:srgbClr val="0070C0"/>
                </a:solidFill>
              </a:rPr>
              <a:t>ext-router-ct_Border1</a:t>
            </a:r>
            <a:endParaRPr lang="en-US" sz="1000" dirty="0"/>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13,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a:t>
            </a:r>
            <a:r>
              <a:rPr lang="en-US" sz="1000" b="1" dirty="0">
                <a:solidFill>
                  <a:schemeClr val="bg1">
                    <a:lumMod val="75000"/>
                  </a:schemeClr>
                </a:solidFill>
              </a:rPr>
              <a:t>ext-router-ct_Border1</a:t>
            </a:r>
            <a:r>
              <a:rPr lang="en-US" sz="1000" dirty="0">
                <a:solidFill>
                  <a:schemeClr val="bg1">
                    <a:lumMod val="75000"/>
                  </a:schemeClr>
                </a:solidFill>
              </a:rPr>
              <a:t> template from </a:t>
            </a:r>
            <a:r>
              <a:rPr lang="en-US" sz="1000" b="1" dirty="0">
                <a:solidFill>
                  <a:schemeClr val="bg1">
                    <a:lumMod val="75000"/>
                  </a:schemeClr>
                </a:solidFill>
              </a:rPr>
              <a:t>border_rack_dc_b_001_leaf2 </a:t>
            </a:r>
            <a:r>
              <a:rPr lang="en-US" sz="1000" dirty="0">
                <a:solidFill>
                  <a:schemeClr val="bg1">
                    <a:lumMod val="75000"/>
                  </a:schemeClr>
                </a:solidFill>
              </a:rPr>
              <a:t>and assign the </a:t>
            </a:r>
            <a:r>
              <a:rPr lang="en-US" sz="1000" b="1" dirty="0">
                <a:solidFill>
                  <a:schemeClr val="bg1">
                    <a:lumMod val="75000"/>
                  </a:schemeClr>
                </a:solidFill>
              </a:rPr>
              <a:t>ext-router-ct_Border2</a:t>
            </a:r>
            <a:r>
              <a:rPr lang="en-US" sz="1000" dirty="0">
                <a:solidFill>
                  <a:schemeClr val="bg1">
                    <a:lumMod val="75000"/>
                  </a:schemeClr>
                </a:solidFill>
              </a:rPr>
              <a:t> template, then Commit the blueprint</a:t>
            </a:r>
          </a:p>
        </p:txBody>
      </p:sp>
      <p:pic>
        <p:nvPicPr>
          <p:cNvPr id="8" name="Picture 7">
            <a:extLst>
              <a:ext uri="{FF2B5EF4-FFF2-40B4-BE49-F238E27FC236}">
                <a16:creationId xmlns:a16="http://schemas.microsoft.com/office/drawing/2014/main" id="{BABE090B-B98B-69D2-143A-973F243D6C5F}"/>
              </a:ext>
            </a:extLst>
          </p:cNvPr>
          <p:cNvPicPr>
            <a:picLocks noChangeAspect="1"/>
          </p:cNvPicPr>
          <p:nvPr/>
        </p:nvPicPr>
        <p:blipFill>
          <a:blip r:embed="rId2"/>
          <a:stretch>
            <a:fillRect/>
          </a:stretch>
        </p:blipFill>
        <p:spPr>
          <a:xfrm>
            <a:off x="4031226" y="1588065"/>
            <a:ext cx="4960374" cy="2357857"/>
          </a:xfrm>
          <a:prstGeom prst="rect">
            <a:avLst/>
          </a:prstGeom>
        </p:spPr>
      </p:pic>
      <p:sp>
        <p:nvSpPr>
          <p:cNvPr id="3" name="TextBox 2">
            <a:extLst>
              <a:ext uri="{FF2B5EF4-FFF2-40B4-BE49-F238E27FC236}">
                <a16:creationId xmlns:a16="http://schemas.microsoft.com/office/drawing/2014/main" id="{B7D2760B-D090-3744-E72E-7B706E178F0D}"/>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45736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16</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80605"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t>Edit the IP Link primitive, change the Interface Type to “Tagged”, add the VLAN ID </a:t>
            </a:r>
            <a:r>
              <a:rPr lang="en-US" sz="1000" dirty="0">
                <a:solidFill>
                  <a:srgbClr val="0070C0"/>
                </a:solidFill>
              </a:rPr>
              <a:t>13</a:t>
            </a:r>
            <a:r>
              <a:rPr lang="en-US" sz="1000" dirty="0"/>
              <a:t>,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a:t>
            </a:r>
            <a:r>
              <a:rPr lang="en-US" sz="1000" b="1" dirty="0">
                <a:solidFill>
                  <a:schemeClr val="bg1">
                    <a:lumMod val="75000"/>
                  </a:schemeClr>
                </a:solidFill>
              </a:rPr>
              <a:t>ext-router-ct_Border1</a:t>
            </a:r>
            <a:r>
              <a:rPr lang="en-US" sz="1000" dirty="0">
                <a:solidFill>
                  <a:schemeClr val="bg1">
                    <a:lumMod val="75000"/>
                  </a:schemeClr>
                </a:solidFill>
              </a:rPr>
              <a:t> template from </a:t>
            </a:r>
            <a:r>
              <a:rPr lang="en-US" sz="1000" b="1" dirty="0">
                <a:solidFill>
                  <a:schemeClr val="bg1">
                    <a:lumMod val="75000"/>
                  </a:schemeClr>
                </a:solidFill>
              </a:rPr>
              <a:t>border_rack_dc_b_001_leaf2 </a:t>
            </a:r>
            <a:r>
              <a:rPr lang="en-US" sz="1000" dirty="0">
                <a:solidFill>
                  <a:schemeClr val="bg1">
                    <a:lumMod val="75000"/>
                  </a:schemeClr>
                </a:solidFill>
              </a:rPr>
              <a:t>and assign the </a:t>
            </a:r>
            <a:r>
              <a:rPr lang="en-US" sz="1000" b="1" dirty="0">
                <a:solidFill>
                  <a:schemeClr val="bg1">
                    <a:lumMod val="75000"/>
                  </a:schemeClr>
                </a:solidFill>
              </a:rPr>
              <a:t>ext-router-ct_Border2</a:t>
            </a:r>
            <a:r>
              <a:rPr lang="en-US" sz="1000" dirty="0">
                <a:solidFill>
                  <a:schemeClr val="bg1">
                    <a:lumMod val="75000"/>
                  </a:schemeClr>
                </a:solidFill>
              </a:rPr>
              <a:t> template, then Commit the blueprint</a:t>
            </a:r>
            <a:endParaRPr lang="en-US" sz="1000" dirty="0"/>
          </a:p>
        </p:txBody>
      </p:sp>
      <p:sp>
        <p:nvSpPr>
          <p:cNvPr id="3" name="TextBox 2">
            <a:extLst>
              <a:ext uri="{FF2B5EF4-FFF2-40B4-BE49-F238E27FC236}">
                <a16:creationId xmlns:a16="http://schemas.microsoft.com/office/drawing/2014/main" id="{E77E3794-8EC0-084F-CE1E-0B7C16BD65A6}"/>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pic>
        <p:nvPicPr>
          <p:cNvPr id="8" name="Picture 7">
            <a:extLst>
              <a:ext uri="{FF2B5EF4-FFF2-40B4-BE49-F238E27FC236}">
                <a16:creationId xmlns:a16="http://schemas.microsoft.com/office/drawing/2014/main" id="{C590DC6A-2BCC-E4B0-B153-6A8F19A1F006}"/>
              </a:ext>
            </a:extLst>
          </p:cNvPr>
          <p:cNvPicPr>
            <a:picLocks noChangeAspect="1"/>
          </p:cNvPicPr>
          <p:nvPr/>
        </p:nvPicPr>
        <p:blipFill>
          <a:blip r:embed="rId2"/>
          <a:stretch>
            <a:fillRect/>
          </a:stretch>
        </p:blipFill>
        <p:spPr>
          <a:xfrm>
            <a:off x="3963699" y="1617407"/>
            <a:ext cx="5047566" cy="2352596"/>
          </a:xfrm>
          <a:prstGeom prst="rect">
            <a:avLst/>
          </a:prstGeom>
        </p:spPr>
      </p:pic>
    </p:spTree>
    <p:extLst>
      <p:ext uri="{BB962C8B-B14F-4D97-AF65-F5344CB8AC3E}">
        <p14:creationId xmlns:p14="http://schemas.microsoft.com/office/powerpoint/2010/main" val="256671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17</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94421"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13, and click “Update”</a:t>
            </a:r>
          </a:p>
          <a:p>
            <a:pPr marL="171450" indent="-171450">
              <a:lnSpc>
                <a:spcPct val="100000"/>
              </a:lnSpc>
              <a:spcBef>
                <a:spcPts val="900"/>
              </a:spcBef>
              <a:buFont typeface="Arial" panose="020B0604020202020204" pitchFamily="34" charset="0"/>
              <a:buChar char="•"/>
            </a:pPr>
            <a:r>
              <a:rPr lang="en-US" sz="1000" dirty="0"/>
              <a:t>Add a new template named </a:t>
            </a:r>
            <a:r>
              <a:rPr lang="en-US" sz="1000" dirty="0">
                <a:solidFill>
                  <a:srgbClr val="0070C0"/>
                </a:solidFill>
              </a:rPr>
              <a:t>ext-router-ct_Border2</a:t>
            </a:r>
            <a:r>
              <a:rPr lang="en-US" sz="1000" dirty="0"/>
              <a:t>,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a:t>
            </a:r>
            <a:r>
              <a:rPr lang="en-US" sz="1000" b="1" dirty="0">
                <a:solidFill>
                  <a:schemeClr val="bg1">
                    <a:lumMod val="75000"/>
                  </a:schemeClr>
                </a:solidFill>
              </a:rPr>
              <a:t>ext-router-ct_Border1</a:t>
            </a:r>
            <a:r>
              <a:rPr lang="en-US" sz="1000" dirty="0">
                <a:solidFill>
                  <a:schemeClr val="bg1">
                    <a:lumMod val="75000"/>
                  </a:schemeClr>
                </a:solidFill>
              </a:rPr>
              <a:t> template from </a:t>
            </a:r>
            <a:r>
              <a:rPr lang="en-US" sz="1000" b="1" dirty="0">
                <a:solidFill>
                  <a:schemeClr val="bg1">
                    <a:lumMod val="75000"/>
                  </a:schemeClr>
                </a:solidFill>
              </a:rPr>
              <a:t>border_rack_dc_b_001_leaf2 </a:t>
            </a:r>
            <a:r>
              <a:rPr lang="en-US" sz="1000" dirty="0">
                <a:solidFill>
                  <a:schemeClr val="bg1">
                    <a:lumMod val="75000"/>
                  </a:schemeClr>
                </a:solidFill>
              </a:rPr>
              <a:t>and assign the </a:t>
            </a:r>
            <a:r>
              <a:rPr lang="en-US" sz="1000" b="1" dirty="0">
                <a:solidFill>
                  <a:schemeClr val="bg1">
                    <a:lumMod val="75000"/>
                  </a:schemeClr>
                </a:solidFill>
              </a:rPr>
              <a:t>ext-router-ct_Border2</a:t>
            </a:r>
            <a:r>
              <a:rPr lang="en-US" sz="1000" dirty="0">
                <a:solidFill>
                  <a:schemeClr val="bg1">
                    <a:lumMod val="75000"/>
                  </a:schemeClr>
                </a:solidFill>
              </a:rPr>
              <a:t> template, then Commit the blueprint</a:t>
            </a:r>
          </a:p>
        </p:txBody>
      </p:sp>
      <p:pic>
        <p:nvPicPr>
          <p:cNvPr id="6" name="Picture 5">
            <a:extLst>
              <a:ext uri="{FF2B5EF4-FFF2-40B4-BE49-F238E27FC236}">
                <a16:creationId xmlns:a16="http://schemas.microsoft.com/office/drawing/2014/main" id="{E83F48AF-3F43-26C6-8A05-4DD6E48B0A7B}"/>
              </a:ext>
            </a:extLst>
          </p:cNvPr>
          <p:cNvPicPr>
            <a:picLocks noChangeAspect="1"/>
          </p:cNvPicPr>
          <p:nvPr/>
        </p:nvPicPr>
        <p:blipFill>
          <a:blip r:embed="rId2"/>
          <a:stretch>
            <a:fillRect/>
          </a:stretch>
        </p:blipFill>
        <p:spPr>
          <a:xfrm>
            <a:off x="3977515" y="1727169"/>
            <a:ext cx="5004617" cy="2315460"/>
          </a:xfrm>
          <a:prstGeom prst="rect">
            <a:avLst/>
          </a:prstGeom>
        </p:spPr>
      </p:pic>
      <p:sp>
        <p:nvSpPr>
          <p:cNvPr id="3" name="TextBox 2">
            <a:extLst>
              <a:ext uri="{FF2B5EF4-FFF2-40B4-BE49-F238E27FC236}">
                <a16:creationId xmlns:a16="http://schemas.microsoft.com/office/drawing/2014/main" id="{A6BD28A7-3A39-8832-95D0-2E680E2C1DFF}"/>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228255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1897-3441-A49D-A593-7245D2CC531C}"/>
              </a:ext>
            </a:extLst>
          </p:cNvPr>
          <p:cNvPicPr>
            <a:picLocks noChangeAspect="1"/>
          </p:cNvPicPr>
          <p:nvPr/>
        </p:nvPicPr>
        <p:blipFill>
          <a:blip r:embed="rId3"/>
          <a:stretch>
            <a:fillRect/>
          </a:stretch>
        </p:blipFill>
        <p:spPr>
          <a:xfrm>
            <a:off x="6957539" y="2491990"/>
            <a:ext cx="2008159" cy="2327776"/>
          </a:xfrm>
          <a:prstGeom prst="rect">
            <a:avLst/>
          </a:prstGeom>
        </p:spPr>
      </p:pic>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18</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66336"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13,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t>IP Link</a:t>
            </a:r>
          </a:p>
          <a:p>
            <a:pPr marL="857250" lvl="2">
              <a:lnSpc>
                <a:spcPct val="100000"/>
              </a:lnSpc>
              <a:spcBef>
                <a:spcPts val="300"/>
              </a:spcBef>
            </a:pPr>
            <a:r>
              <a:rPr lang="en-US" sz="700" dirty="0"/>
              <a:t>Routing Zone: Default routing zone</a:t>
            </a:r>
          </a:p>
          <a:p>
            <a:pPr marL="857250" lvl="2">
              <a:lnSpc>
                <a:spcPct val="100000"/>
              </a:lnSpc>
              <a:spcBef>
                <a:spcPts val="300"/>
              </a:spcBef>
            </a:pPr>
            <a:r>
              <a:rPr lang="en-US" sz="700" dirty="0"/>
              <a:t>Interface Type: Tagged</a:t>
            </a:r>
          </a:p>
          <a:p>
            <a:pPr marL="857250" lvl="2">
              <a:lnSpc>
                <a:spcPct val="100000"/>
              </a:lnSpc>
              <a:spcBef>
                <a:spcPts val="300"/>
              </a:spcBef>
            </a:pPr>
            <a:r>
              <a:rPr lang="en-US" sz="700" dirty="0"/>
              <a:t>VLAN ID: </a:t>
            </a:r>
            <a:r>
              <a:rPr lang="en-US" sz="700" dirty="0">
                <a:solidFill>
                  <a:srgbClr val="0070C0"/>
                </a:solidFill>
              </a:rPr>
              <a:t>14</a:t>
            </a:r>
          </a:p>
          <a:p>
            <a:pPr marL="515938" lvl="1">
              <a:lnSpc>
                <a:spcPct val="100000"/>
              </a:lnSpc>
              <a:spcBef>
                <a:spcPts val="300"/>
              </a:spcBef>
            </a:pPr>
            <a:r>
              <a:rPr lang="en-US" sz="1000" dirty="0"/>
              <a:t>BGP Peering (Generic System)</a:t>
            </a:r>
          </a:p>
          <a:p>
            <a:pPr marL="857250" lvl="2">
              <a:lnSpc>
                <a:spcPct val="100000"/>
              </a:lnSpc>
              <a:spcBef>
                <a:spcPts val="300"/>
              </a:spcBef>
            </a:pPr>
            <a:r>
              <a:rPr lang="en-US" sz="700" dirty="0"/>
              <a:t>Peer From: Interface</a:t>
            </a:r>
          </a:p>
          <a:p>
            <a:pPr marL="857250" lvl="2">
              <a:lnSpc>
                <a:spcPct val="100000"/>
              </a:lnSpc>
              <a:spcBef>
                <a:spcPts val="300"/>
              </a:spcBef>
            </a:pPr>
            <a:r>
              <a:rPr lang="en-US" sz="700" dirty="0"/>
              <a:t>Peer To: Interface/IP Endpoint</a:t>
            </a:r>
          </a:p>
          <a:p>
            <a:pPr marL="515938" lvl="1">
              <a:lnSpc>
                <a:spcPct val="100000"/>
              </a:lnSpc>
              <a:spcBef>
                <a:spcPts val="300"/>
              </a:spcBef>
            </a:pPr>
            <a:r>
              <a:rPr lang="en-US" sz="1000" dirty="0"/>
              <a:t>Routing Policy</a:t>
            </a:r>
          </a:p>
          <a:p>
            <a:pPr marL="857250" lvl="2">
              <a:lnSpc>
                <a:spcPct val="100000"/>
              </a:lnSpc>
              <a:spcBef>
                <a:spcPts val="300"/>
              </a:spcBef>
            </a:pPr>
            <a:r>
              <a:rPr lang="en-US" sz="700" dirty="0"/>
              <a:t>Routing Policy: </a:t>
            </a:r>
            <a:r>
              <a:rPr lang="en-US" sz="700" dirty="0" err="1"/>
              <a:t>ext</a:t>
            </a:r>
            <a:r>
              <a:rPr lang="en-US" sz="700" dirty="0"/>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a:t>
            </a:r>
            <a:r>
              <a:rPr lang="en-US" sz="1000" b="1" dirty="0">
                <a:solidFill>
                  <a:schemeClr val="bg1">
                    <a:lumMod val="75000"/>
                  </a:schemeClr>
                </a:solidFill>
              </a:rPr>
              <a:t>ext-router-ct_Border1</a:t>
            </a:r>
            <a:r>
              <a:rPr lang="en-US" sz="1000" dirty="0">
                <a:solidFill>
                  <a:schemeClr val="bg1">
                    <a:lumMod val="75000"/>
                  </a:schemeClr>
                </a:solidFill>
              </a:rPr>
              <a:t> template from </a:t>
            </a:r>
            <a:r>
              <a:rPr lang="en-US" sz="1000" b="1" dirty="0">
                <a:solidFill>
                  <a:schemeClr val="bg1">
                    <a:lumMod val="75000"/>
                  </a:schemeClr>
                </a:solidFill>
              </a:rPr>
              <a:t>border_rack_dc_b_001_leaf2 </a:t>
            </a:r>
            <a:r>
              <a:rPr lang="en-US" sz="1000" dirty="0">
                <a:solidFill>
                  <a:schemeClr val="bg1">
                    <a:lumMod val="75000"/>
                  </a:schemeClr>
                </a:solidFill>
              </a:rPr>
              <a:t>and assign the </a:t>
            </a:r>
            <a:r>
              <a:rPr lang="en-US" sz="1000" b="1" dirty="0">
                <a:solidFill>
                  <a:schemeClr val="bg1">
                    <a:lumMod val="75000"/>
                  </a:schemeClr>
                </a:solidFill>
              </a:rPr>
              <a:t>ext-router-ct_Border2</a:t>
            </a:r>
            <a:r>
              <a:rPr lang="en-US" sz="1000" dirty="0">
                <a:solidFill>
                  <a:schemeClr val="bg1">
                    <a:lumMod val="75000"/>
                  </a:schemeClr>
                </a:solidFill>
              </a:rPr>
              <a:t> template, then Commit the blueprint</a:t>
            </a:r>
          </a:p>
        </p:txBody>
      </p:sp>
      <p:sp>
        <p:nvSpPr>
          <p:cNvPr id="3" name="TextBox 2">
            <a:extLst>
              <a:ext uri="{FF2B5EF4-FFF2-40B4-BE49-F238E27FC236}">
                <a16:creationId xmlns:a16="http://schemas.microsoft.com/office/drawing/2014/main" id="{47658F8F-70B8-F3ED-4667-9FD06AC6B2D1}"/>
              </a:ext>
            </a:extLst>
          </p:cNvPr>
          <p:cNvSpPr txBox="1"/>
          <p:nvPr/>
        </p:nvSpPr>
        <p:spPr>
          <a:xfrm>
            <a:off x="6884826"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grpSp>
        <p:nvGrpSpPr>
          <p:cNvPr id="22" name="Group 21">
            <a:extLst>
              <a:ext uri="{FF2B5EF4-FFF2-40B4-BE49-F238E27FC236}">
                <a16:creationId xmlns:a16="http://schemas.microsoft.com/office/drawing/2014/main" id="{7FA6FA4A-0960-D1FE-5CB0-405D9F5A5948}"/>
              </a:ext>
            </a:extLst>
          </p:cNvPr>
          <p:cNvGrpSpPr/>
          <p:nvPr/>
        </p:nvGrpSpPr>
        <p:grpSpPr>
          <a:xfrm>
            <a:off x="5422946" y="1294852"/>
            <a:ext cx="1066982" cy="3342464"/>
            <a:chOff x="5486855" y="1249150"/>
            <a:chExt cx="1234041" cy="3865799"/>
          </a:xfrm>
        </p:grpSpPr>
        <p:pic>
          <p:nvPicPr>
            <p:cNvPr id="18" name="Picture 17">
              <a:extLst>
                <a:ext uri="{FF2B5EF4-FFF2-40B4-BE49-F238E27FC236}">
                  <a16:creationId xmlns:a16="http://schemas.microsoft.com/office/drawing/2014/main" id="{539236B3-0CEE-884C-876F-D06CCD00AC6A}"/>
                </a:ext>
              </a:extLst>
            </p:cNvPr>
            <p:cNvPicPr>
              <a:picLocks noChangeAspect="1"/>
            </p:cNvPicPr>
            <p:nvPr/>
          </p:nvPicPr>
          <p:blipFill>
            <a:blip r:embed="rId4"/>
            <a:stretch>
              <a:fillRect/>
            </a:stretch>
          </p:blipFill>
          <p:spPr>
            <a:xfrm>
              <a:off x="5486855" y="1249150"/>
              <a:ext cx="1231930" cy="2134053"/>
            </a:xfrm>
            <a:prstGeom prst="rect">
              <a:avLst/>
            </a:prstGeom>
          </p:spPr>
        </p:pic>
        <p:pic>
          <p:nvPicPr>
            <p:cNvPr id="21" name="Picture 20">
              <a:extLst>
                <a:ext uri="{FF2B5EF4-FFF2-40B4-BE49-F238E27FC236}">
                  <a16:creationId xmlns:a16="http://schemas.microsoft.com/office/drawing/2014/main" id="{47243E88-9E1C-068B-2000-5B15C767718A}"/>
                </a:ext>
              </a:extLst>
            </p:cNvPr>
            <p:cNvPicPr>
              <a:picLocks noChangeAspect="1"/>
            </p:cNvPicPr>
            <p:nvPr/>
          </p:nvPicPr>
          <p:blipFill>
            <a:blip r:embed="rId5"/>
            <a:stretch>
              <a:fillRect/>
            </a:stretch>
          </p:blipFill>
          <p:spPr>
            <a:xfrm>
              <a:off x="5486855" y="3325589"/>
              <a:ext cx="1234041" cy="1789360"/>
            </a:xfrm>
            <a:prstGeom prst="rect">
              <a:avLst/>
            </a:prstGeom>
          </p:spPr>
        </p:pic>
      </p:grpSp>
      <p:pic>
        <p:nvPicPr>
          <p:cNvPr id="24" name="Picture 23">
            <a:extLst>
              <a:ext uri="{FF2B5EF4-FFF2-40B4-BE49-F238E27FC236}">
                <a16:creationId xmlns:a16="http://schemas.microsoft.com/office/drawing/2014/main" id="{94E69032-5EA7-A900-4EB5-B0020DD30C0F}"/>
              </a:ext>
            </a:extLst>
          </p:cNvPr>
          <p:cNvPicPr>
            <a:picLocks noChangeAspect="1"/>
          </p:cNvPicPr>
          <p:nvPr/>
        </p:nvPicPr>
        <p:blipFill>
          <a:blip r:embed="rId6"/>
          <a:stretch>
            <a:fillRect/>
          </a:stretch>
        </p:blipFill>
        <p:spPr>
          <a:xfrm>
            <a:off x="4069018" y="4060888"/>
            <a:ext cx="1066981" cy="387016"/>
          </a:xfrm>
          <a:prstGeom prst="rect">
            <a:avLst/>
          </a:prstGeom>
        </p:spPr>
      </p:pic>
      <p:sp>
        <p:nvSpPr>
          <p:cNvPr id="27" name="TextBox 26">
            <a:extLst>
              <a:ext uri="{FF2B5EF4-FFF2-40B4-BE49-F238E27FC236}">
                <a16:creationId xmlns:a16="http://schemas.microsoft.com/office/drawing/2014/main" id="{11984432-9533-1C5C-76BE-58D64A1A34BD}"/>
              </a:ext>
            </a:extLst>
          </p:cNvPr>
          <p:cNvSpPr txBox="1"/>
          <p:nvPr/>
        </p:nvSpPr>
        <p:spPr>
          <a:xfrm>
            <a:off x="4532036" y="1210252"/>
            <a:ext cx="268022" cy="215444"/>
          </a:xfrm>
          <a:prstGeom prst="rect">
            <a:avLst/>
          </a:prstGeom>
          <a:noFill/>
        </p:spPr>
        <p:txBody>
          <a:bodyPr wrap="none" rtlCol="0">
            <a:spAutoFit/>
          </a:bodyPr>
          <a:lstStyle/>
          <a:p>
            <a:r>
              <a:rPr lang="en-US" sz="800" dirty="0">
                <a:solidFill>
                  <a:srgbClr val="FF0000"/>
                </a:solidFill>
              </a:rPr>
              <a:t>1.</a:t>
            </a:r>
          </a:p>
        </p:txBody>
      </p:sp>
      <p:sp>
        <p:nvSpPr>
          <p:cNvPr id="29" name="TextBox 28">
            <a:extLst>
              <a:ext uri="{FF2B5EF4-FFF2-40B4-BE49-F238E27FC236}">
                <a16:creationId xmlns:a16="http://schemas.microsoft.com/office/drawing/2014/main" id="{CB3355EA-FBCA-46EC-1869-93145A2593AA}"/>
              </a:ext>
            </a:extLst>
          </p:cNvPr>
          <p:cNvSpPr txBox="1"/>
          <p:nvPr/>
        </p:nvSpPr>
        <p:spPr>
          <a:xfrm>
            <a:off x="4398025" y="1916944"/>
            <a:ext cx="268022" cy="215444"/>
          </a:xfrm>
          <a:prstGeom prst="rect">
            <a:avLst/>
          </a:prstGeom>
          <a:noFill/>
        </p:spPr>
        <p:txBody>
          <a:bodyPr wrap="none" rtlCol="0">
            <a:spAutoFit/>
          </a:bodyPr>
          <a:lstStyle/>
          <a:p>
            <a:r>
              <a:rPr lang="en-US" sz="800" dirty="0">
                <a:solidFill>
                  <a:srgbClr val="FF0000"/>
                </a:solidFill>
              </a:rPr>
              <a:t>3.</a:t>
            </a:r>
          </a:p>
        </p:txBody>
      </p:sp>
      <p:sp>
        <p:nvSpPr>
          <p:cNvPr id="5" name="TextBox 4">
            <a:extLst>
              <a:ext uri="{FF2B5EF4-FFF2-40B4-BE49-F238E27FC236}">
                <a16:creationId xmlns:a16="http://schemas.microsoft.com/office/drawing/2014/main" id="{D629E2D5-479D-96EE-44F2-4FC06686F3A1}"/>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grpSp>
        <p:nvGrpSpPr>
          <p:cNvPr id="8" name="Group 7">
            <a:extLst>
              <a:ext uri="{FF2B5EF4-FFF2-40B4-BE49-F238E27FC236}">
                <a16:creationId xmlns:a16="http://schemas.microsoft.com/office/drawing/2014/main" id="{9631BA17-FDF6-4D88-7283-B0FCB75A7B0F}"/>
              </a:ext>
            </a:extLst>
          </p:cNvPr>
          <p:cNvGrpSpPr/>
          <p:nvPr/>
        </p:nvGrpSpPr>
        <p:grpSpPr>
          <a:xfrm>
            <a:off x="4055520" y="1294852"/>
            <a:ext cx="1091361" cy="1934939"/>
            <a:chOff x="4055520" y="1294852"/>
            <a:chExt cx="1091361" cy="1934939"/>
          </a:xfrm>
        </p:grpSpPr>
        <p:grpSp>
          <p:nvGrpSpPr>
            <p:cNvPr id="19" name="Group 18">
              <a:extLst>
                <a:ext uri="{FF2B5EF4-FFF2-40B4-BE49-F238E27FC236}">
                  <a16:creationId xmlns:a16="http://schemas.microsoft.com/office/drawing/2014/main" id="{131E0041-A0E9-99C3-B589-D3049F2E7233}"/>
                </a:ext>
              </a:extLst>
            </p:cNvPr>
            <p:cNvGrpSpPr/>
            <p:nvPr/>
          </p:nvGrpSpPr>
          <p:grpSpPr>
            <a:xfrm>
              <a:off x="4055520" y="1294852"/>
              <a:ext cx="1091361" cy="1934939"/>
              <a:chOff x="4233242" y="153244"/>
              <a:chExt cx="1262237" cy="2237895"/>
            </a:xfrm>
          </p:grpSpPr>
          <p:pic>
            <p:nvPicPr>
              <p:cNvPr id="14" name="Picture 13">
                <a:extLst>
                  <a:ext uri="{FF2B5EF4-FFF2-40B4-BE49-F238E27FC236}">
                    <a16:creationId xmlns:a16="http://schemas.microsoft.com/office/drawing/2014/main" id="{79885C05-AF28-23F3-643C-2D7BCBF4D7C5}"/>
                  </a:ext>
                </a:extLst>
              </p:cNvPr>
              <p:cNvPicPr>
                <a:picLocks noChangeAspect="1"/>
              </p:cNvPicPr>
              <p:nvPr/>
            </p:nvPicPr>
            <p:blipFill>
              <a:blip r:embed="rId7"/>
              <a:stretch>
                <a:fillRect/>
              </a:stretch>
            </p:blipFill>
            <p:spPr>
              <a:xfrm>
                <a:off x="4234411" y="153244"/>
                <a:ext cx="1261068" cy="1937340"/>
              </a:xfrm>
              <a:prstGeom prst="rect">
                <a:avLst/>
              </a:prstGeom>
            </p:spPr>
          </p:pic>
          <p:pic>
            <p:nvPicPr>
              <p:cNvPr id="16" name="Picture 15">
                <a:extLst>
                  <a:ext uri="{FF2B5EF4-FFF2-40B4-BE49-F238E27FC236}">
                    <a16:creationId xmlns:a16="http://schemas.microsoft.com/office/drawing/2014/main" id="{7F633714-10C1-7D9C-E635-484790AAE225}"/>
                  </a:ext>
                </a:extLst>
              </p:cNvPr>
              <p:cNvPicPr>
                <a:picLocks noChangeAspect="1"/>
              </p:cNvPicPr>
              <p:nvPr/>
            </p:nvPicPr>
            <p:blipFill>
              <a:blip r:embed="rId8"/>
              <a:stretch>
                <a:fillRect/>
              </a:stretch>
            </p:blipFill>
            <p:spPr>
              <a:xfrm>
                <a:off x="4233242" y="2038887"/>
                <a:ext cx="1262237" cy="352252"/>
              </a:xfrm>
              <a:prstGeom prst="rect">
                <a:avLst/>
              </a:prstGeom>
            </p:spPr>
          </p:pic>
        </p:grpSp>
        <p:pic>
          <p:nvPicPr>
            <p:cNvPr id="7" name="Picture 6">
              <a:extLst>
                <a:ext uri="{FF2B5EF4-FFF2-40B4-BE49-F238E27FC236}">
                  <a16:creationId xmlns:a16="http://schemas.microsoft.com/office/drawing/2014/main" id="{BCC6A3B5-C263-B1FA-E821-C69EA215B9C7}"/>
                </a:ext>
              </a:extLst>
            </p:cNvPr>
            <p:cNvPicPr>
              <a:picLocks noChangeAspect="1"/>
            </p:cNvPicPr>
            <p:nvPr/>
          </p:nvPicPr>
          <p:blipFill>
            <a:blip r:embed="rId9"/>
            <a:stretch>
              <a:fillRect/>
            </a:stretch>
          </p:blipFill>
          <p:spPr>
            <a:xfrm>
              <a:off x="4065119" y="2113751"/>
              <a:ext cx="1069848" cy="219024"/>
            </a:xfrm>
            <a:prstGeom prst="rect">
              <a:avLst/>
            </a:prstGeom>
          </p:spPr>
        </p:pic>
      </p:grpSp>
    </p:spTree>
    <p:extLst>
      <p:ext uri="{BB962C8B-B14F-4D97-AF65-F5344CB8AC3E}">
        <p14:creationId xmlns:p14="http://schemas.microsoft.com/office/powerpoint/2010/main" val="147599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19</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89138"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13,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t>Unassign the </a:t>
            </a:r>
            <a:r>
              <a:rPr lang="en-US" sz="1000" b="1" dirty="0"/>
              <a:t>ext-router-ct_Border1</a:t>
            </a:r>
            <a:r>
              <a:rPr lang="en-US" sz="1000" dirty="0"/>
              <a:t> template from </a:t>
            </a:r>
            <a:r>
              <a:rPr lang="en-US" sz="1000" b="1" dirty="0"/>
              <a:t>border_rack_dc_b_001_leaf2 </a:t>
            </a:r>
            <a:r>
              <a:rPr lang="en-US" sz="1000" dirty="0"/>
              <a:t>and assign the </a:t>
            </a:r>
            <a:r>
              <a:rPr lang="en-US" sz="1000" b="1" dirty="0"/>
              <a:t>ext-router-ct_Border2</a:t>
            </a:r>
            <a:r>
              <a:rPr lang="en-US" sz="1000" dirty="0"/>
              <a:t> template, then Commit the blueprint</a:t>
            </a:r>
          </a:p>
        </p:txBody>
      </p:sp>
      <p:pic>
        <p:nvPicPr>
          <p:cNvPr id="8" name="Picture 7">
            <a:extLst>
              <a:ext uri="{FF2B5EF4-FFF2-40B4-BE49-F238E27FC236}">
                <a16:creationId xmlns:a16="http://schemas.microsoft.com/office/drawing/2014/main" id="{CAA086FE-D695-924C-8867-17D7A45A3038}"/>
              </a:ext>
            </a:extLst>
          </p:cNvPr>
          <p:cNvPicPr>
            <a:picLocks noChangeAspect="1"/>
          </p:cNvPicPr>
          <p:nvPr/>
        </p:nvPicPr>
        <p:blipFill>
          <a:blip r:embed="rId2"/>
          <a:stretch>
            <a:fillRect/>
          </a:stretch>
        </p:blipFill>
        <p:spPr>
          <a:xfrm>
            <a:off x="4069507" y="3656528"/>
            <a:ext cx="4980038" cy="1102536"/>
          </a:xfrm>
          <a:prstGeom prst="rect">
            <a:avLst/>
          </a:prstGeom>
        </p:spPr>
      </p:pic>
      <p:sp>
        <p:nvSpPr>
          <p:cNvPr id="3" name="TextBox 2">
            <a:extLst>
              <a:ext uri="{FF2B5EF4-FFF2-40B4-BE49-F238E27FC236}">
                <a16:creationId xmlns:a16="http://schemas.microsoft.com/office/drawing/2014/main" id="{B5F98197-77A3-0E90-7141-F7F8B28AF0DA}"/>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pic>
        <p:nvPicPr>
          <p:cNvPr id="7" name="Picture 6">
            <a:extLst>
              <a:ext uri="{FF2B5EF4-FFF2-40B4-BE49-F238E27FC236}">
                <a16:creationId xmlns:a16="http://schemas.microsoft.com/office/drawing/2014/main" id="{66D25267-793A-8C87-B2BC-3A7D5A35F5E9}"/>
              </a:ext>
            </a:extLst>
          </p:cNvPr>
          <p:cNvPicPr>
            <a:picLocks noChangeAspect="1"/>
          </p:cNvPicPr>
          <p:nvPr/>
        </p:nvPicPr>
        <p:blipFill>
          <a:blip r:embed="rId3"/>
          <a:stretch>
            <a:fillRect/>
          </a:stretch>
        </p:blipFill>
        <p:spPr>
          <a:xfrm>
            <a:off x="4020135" y="377234"/>
            <a:ext cx="5029409" cy="1418994"/>
          </a:xfrm>
          <a:prstGeom prst="rect">
            <a:avLst/>
          </a:prstGeom>
        </p:spPr>
      </p:pic>
      <p:pic>
        <p:nvPicPr>
          <p:cNvPr id="11" name="Picture 10">
            <a:extLst>
              <a:ext uri="{FF2B5EF4-FFF2-40B4-BE49-F238E27FC236}">
                <a16:creationId xmlns:a16="http://schemas.microsoft.com/office/drawing/2014/main" id="{AF835640-9576-8621-855F-530F0E07C4B3}"/>
              </a:ext>
            </a:extLst>
          </p:cNvPr>
          <p:cNvPicPr>
            <a:picLocks noChangeAspect="1"/>
          </p:cNvPicPr>
          <p:nvPr/>
        </p:nvPicPr>
        <p:blipFill>
          <a:blip r:embed="rId4"/>
          <a:stretch>
            <a:fillRect/>
          </a:stretch>
        </p:blipFill>
        <p:spPr>
          <a:xfrm>
            <a:off x="4020134" y="1945233"/>
            <a:ext cx="5029409" cy="1413284"/>
          </a:xfrm>
          <a:prstGeom prst="rect">
            <a:avLst/>
          </a:prstGeom>
        </p:spPr>
      </p:pic>
    </p:spTree>
    <p:extLst>
      <p:ext uri="{BB962C8B-B14F-4D97-AF65-F5344CB8AC3E}">
        <p14:creationId xmlns:p14="http://schemas.microsoft.com/office/powerpoint/2010/main" val="347648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2</a:t>
            </a:fld>
            <a:endParaRPr lang="en-US"/>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a:t>Agenda</a:t>
            </a:r>
          </a:p>
        </p:txBody>
      </p:sp>
      <p:sp>
        <p:nvSpPr>
          <p:cNvPr id="4" name="Rounded Rectangle 3">
            <a:extLst>
              <a:ext uri="{FF2B5EF4-FFF2-40B4-BE49-F238E27FC236}">
                <a16:creationId xmlns:a16="http://schemas.microsoft.com/office/drawing/2014/main" id="{29ACD726-D9B7-0644-A9CB-06645702161B}"/>
              </a:ext>
            </a:extLst>
          </p:cNvPr>
          <p:cNvSpPr/>
          <p:nvPr/>
        </p:nvSpPr>
        <p:spPr>
          <a:xfrm>
            <a:off x="295599" y="1438197"/>
            <a:ext cx="2999293"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650DD3A-697A-0D48-B3EA-6D664CED296F}"/>
              </a:ext>
            </a:extLst>
          </p:cNvPr>
          <p:cNvSpPr txBox="1"/>
          <p:nvPr/>
        </p:nvSpPr>
        <p:spPr>
          <a:xfrm>
            <a:off x="385121" y="1568083"/>
            <a:ext cx="2512226" cy="1546577"/>
          </a:xfrm>
          <a:prstGeom prst="rect">
            <a:avLst/>
          </a:prstGeom>
          <a:noFill/>
        </p:spPr>
        <p:txBody>
          <a:bodyPr wrap="none" rtlCol="0">
            <a:spAutoFit/>
          </a:bodyPr>
          <a:lstStyle/>
          <a:p>
            <a:r>
              <a:rPr lang="en-US" dirty="0">
                <a:solidFill>
                  <a:schemeClr val="accent1">
                    <a:lumMod val="75000"/>
                  </a:schemeClr>
                </a:solidFill>
              </a:rPr>
              <a:t>Day-0 Fabric Onboarding</a:t>
            </a:r>
          </a:p>
          <a:p>
            <a:pPr marL="171450" indent="-171450">
              <a:buFont typeface="Arial" panose="020B0604020202020204" pitchFamily="34" charset="0"/>
              <a:buChar char="•"/>
            </a:pPr>
            <a:r>
              <a:rPr lang="en-US" sz="900" dirty="0">
                <a:solidFill>
                  <a:schemeClr val="accent1">
                    <a:lumMod val="75000"/>
                  </a:schemeClr>
                </a:solidFill>
              </a:rPr>
              <a:t>Virtual Device Profile Verification</a:t>
            </a:r>
          </a:p>
          <a:p>
            <a:pPr marL="171450" indent="-171450">
              <a:buFont typeface="Arial" panose="020B0604020202020204" pitchFamily="34" charset="0"/>
              <a:buChar char="•"/>
            </a:pPr>
            <a:r>
              <a:rPr lang="en-US" sz="900" dirty="0">
                <a:solidFill>
                  <a:schemeClr val="accent1">
                    <a:lumMod val="75000"/>
                  </a:schemeClr>
                </a:solidFill>
              </a:rPr>
              <a:t>Virtual Device Profile Cloning</a:t>
            </a:r>
          </a:p>
          <a:p>
            <a:pPr marL="171450" indent="-171450">
              <a:buFont typeface="Arial" panose="020B0604020202020204" pitchFamily="34" charset="0"/>
              <a:buChar char="•"/>
            </a:pPr>
            <a:r>
              <a:rPr lang="en-US" sz="900" dirty="0">
                <a:solidFill>
                  <a:schemeClr val="accent1">
                    <a:lumMod val="75000"/>
                  </a:schemeClr>
                </a:solidFill>
              </a:rPr>
              <a:t>Onboarding Virtual Nodes</a:t>
            </a:r>
          </a:p>
          <a:p>
            <a:pPr marL="171450" indent="-171450">
              <a:buFont typeface="Arial" panose="020B0604020202020204" pitchFamily="34" charset="0"/>
              <a:buChar char="•"/>
            </a:pPr>
            <a:r>
              <a:rPr lang="en-US" sz="900" dirty="0">
                <a:solidFill>
                  <a:schemeClr val="accent1">
                    <a:lumMod val="75000"/>
                  </a:schemeClr>
                </a:solidFill>
              </a:rPr>
              <a:t>Create ASN Pool and IP Pools</a:t>
            </a:r>
          </a:p>
          <a:p>
            <a:pPr marL="171450" indent="-171450">
              <a:buFont typeface="Arial" panose="020B0604020202020204" pitchFamily="34" charset="0"/>
              <a:buChar char="•"/>
            </a:pPr>
            <a:r>
              <a:rPr lang="en-US" sz="900" dirty="0">
                <a:solidFill>
                  <a:schemeClr val="accent1">
                    <a:lumMod val="75000"/>
                  </a:schemeClr>
                </a:solidFill>
              </a:rPr>
              <a:t>Create Logical Devices and Interface Maps</a:t>
            </a:r>
          </a:p>
          <a:p>
            <a:pPr marL="171450" indent="-171450">
              <a:buFont typeface="Arial" panose="020B0604020202020204" pitchFamily="34" charset="0"/>
              <a:buChar char="•"/>
            </a:pPr>
            <a:r>
              <a:rPr lang="en-US" sz="900" dirty="0">
                <a:solidFill>
                  <a:schemeClr val="accent1">
                    <a:lumMod val="75000"/>
                  </a:schemeClr>
                </a:solidFill>
              </a:rPr>
              <a:t>Create Rack Types</a:t>
            </a:r>
          </a:p>
          <a:p>
            <a:pPr marL="171450" indent="-171450">
              <a:buFont typeface="Arial" panose="020B0604020202020204" pitchFamily="34" charset="0"/>
              <a:buChar char="•"/>
            </a:pPr>
            <a:r>
              <a:rPr lang="en-US" sz="900" dirty="0">
                <a:solidFill>
                  <a:schemeClr val="accent1">
                    <a:lumMod val="75000"/>
                  </a:schemeClr>
                </a:solidFill>
              </a:rPr>
              <a:t>Create Templates</a:t>
            </a:r>
          </a:p>
          <a:p>
            <a:pPr marL="171450" indent="-171450">
              <a:buFont typeface="Arial" panose="020B0604020202020204" pitchFamily="34" charset="0"/>
              <a:buChar char="•"/>
            </a:pPr>
            <a:r>
              <a:rPr lang="en-US" sz="900" dirty="0">
                <a:solidFill>
                  <a:schemeClr val="accent1">
                    <a:lumMod val="75000"/>
                  </a:schemeClr>
                </a:solidFill>
              </a:rPr>
              <a:t>Create Blueprints</a:t>
            </a:r>
          </a:p>
          <a:p>
            <a:pPr marL="171450" indent="-171450">
              <a:buFont typeface="Arial" panose="020B0604020202020204" pitchFamily="34" charset="0"/>
              <a:buChar char="•"/>
            </a:pPr>
            <a:endParaRPr lang="en-US" sz="900" dirty="0">
              <a:solidFill>
                <a:schemeClr val="accent1">
                  <a:lumMod val="75000"/>
                </a:schemeClr>
              </a:solidFill>
            </a:endParaRPr>
          </a:p>
        </p:txBody>
      </p:sp>
      <p:sp>
        <p:nvSpPr>
          <p:cNvPr id="7" name="Rounded Rectangle 6">
            <a:extLst>
              <a:ext uri="{FF2B5EF4-FFF2-40B4-BE49-F238E27FC236}">
                <a16:creationId xmlns:a16="http://schemas.microsoft.com/office/drawing/2014/main" id="{3BA07812-E03A-D949-AA50-2E8FF644FD5E}"/>
              </a:ext>
            </a:extLst>
          </p:cNvPr>
          <p:cNvSpPr/>
          <p:nvPr/>
        </p:nvSpPr>
        <p:spPr>
          <a:xfrm>
            <a:off x="3635324" y="1438197"/>
            <a:ext cx="2999232"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C823089-BCDD-3445-B9AD-1AA3D4BE7F63}"/>
              </a:ext>
            </a:extLst>
          </p:cNvPr>
          <p:cNvSpPr txBox="1"/>
          <p:nvPr/>
        </p:nvSpPr>
        <p:spPr>
          <a:xfrm>
            <a:off x="3724847" y="1568083"/>
            <a:ext cx="2300630" cy="1408078"/>
          </a:xfrm>
          <a:prstGeom prst="rect">
            <a:avLst/>
          </a:prstGeom>
          <a:noFill/>
        </p:spPr>
        <p:txBody>
          <a:bodyPr wrap="none" rtlCol="0">
            <a:spAutoFit/>
          </a:bodyPr>
          <a:lstStyle/>
          <a:p>
            <a:r>
              <a:rPr lang="en-US" dirty="0">
                <a:solidFill>
                  <a:schemeClr val="accent1">
                    <a:lumMod val="75000"/>
                  </a:schemeClr>
                </a:solidFill>
              </a:rPr>
              <a:t>Day-1 Service Provisioning</a:t>
            </a:r>
          </a:p>
          <a:p>
            <a:pPr marL="171450" indent="-171450">
              <a:buFont typeface="Arial" panose="020B0604020202020204" pitchFamily="34" charset="0"/>
              <a:buChar char="•"/>
            </a:pPr>
            <a:r>
              <a:rPr lang="en-US" sz="900" dirty="0">
                <a:solidFill>
                  <a:schemeClr val="accent1">
                    <a:lumMod val="75000"/>
                  </a:schemeClr>
                </a:solidFill>
              </a:rPr>
              <a:t>Create Routing Zones</a:t>
            </a:r>
          </a:p>
          <a:p>
            <a:pPr marL="171450" indent="-171450">
              <a:buFont typeface="Arial" panose="020B0604020202020204" pitchFamily="34" charset="0"/>
              <a:buChar char="•"/>
            </a:pPr>
            <a:r>
              <a:rPr lang="en-US" sz="900" dirty="0">
                <a:solidFill>
                  <a:schemeClr val="accent1">
                    <a:lumMod val="75000"/>
                  </a:schemeClr>
                </a:solidFill>
              </a:rPr>
              <a:t>Create Virtual Networks</a:t>
            </a:r>
          </a:p>
          <a:p>
            <a:pPr marL="171450" indent="-171450">
              <a:buFont typeface="Arial" panose="020B0604020202020204" pitchFamily="34" charset="0"/>
              <a:buChar char="•"/>
            </a:pPr>
            <a:r>
              <a:rPr lang="en-US" sz="900" dirty="0">
                <a:solidFill>
                  <a:schemeClr val="accent1">
                    <a:lumMod val="75000"/>
                  </a:schemeClr>
                </a:solidFill>
              </a:rPr>
              <a:t>Assign Virtual Network to Switchports</a:t>
            </a:r>
          </a:p>
          <a:p>
            <a:pPr marL="171450" indent="-171450">
              <a:buFont typeface="Arial" panose="020B0604020202020204" pitchFamily="34" charset="0"/>
              <a:buChar char="•"/>
            </a:pPr>
            <a:r>
              <a:rPr lang="en-US" sz="900" dirty="0">
                <a:solidFill>
                  <a:schemeClr val="accent1">
                    <a:lumMod val="75000"/>
                  </a:schemeClr>
                </a:solidFill>
              </a:rPr>
              <a:t>Add Server Links</a:t>
            </a:r>
          </a:p>
          <a:p>
            <a:pPr marL="171450" indent="-171450">
              <a:buFont typeface="Arial" panose="020B0604020202020204" pitchFamily="34" charset="0"/>
              <a:buChar char="•"/>
            </a:pPr>
            <a:r>
              <a:rPr lang="en-US" sz="900" dirty="0">
                <a:solidFill>
                  <a:schemeClr val="accent1">
                    <a:lumMod val="75000"/>
                  </a:schemeClr>
                </a:solidFill>
              </a:rPr>
              <a:t>Data Center Interconnect</a:t>
            </a:r>
          </a:p>
          <a:p>
            <a:pPr marL="171450" indent="-171450">
              <a:buFont typeface="Arial" panose="020B0604020202020204" pitchFamily="34" charset="0"/>
              <a:buChar char="•"/>
            </a:pPr>
            <a:r>
              <a:rPr lang="en-US" sz="900" dirty="0">
                <a:solidFill>
                  <a:schemeClr val="accent1">
                    <a:lumMod val="75000"/>
                  </a:schemeClr>
                </a:solidFill>
              </a:rPr>
              <a:t>DCI Addendum: Direct Peering</a:t>
            </a:r>
          </a:p>
          <a:p>
            <a:pPr marL="171450" indent="-171450">
              <a:buFont typeface="Arial" panose="020B0604020202020204" pitchFamily="34" charset="0"/>
              <a:buChar char="•"/>
            </a:pPr>
            <a:r>
              <a:rPr lang="en-US" sz="900" dirty="0">
                <a:solidFill>
                  <a:schemeClr val="accent1">
                    <a:lumMod val="75000"/>
                  </a:schemeClr>
                </a:solidFill>
              </a:rPr>
              <a:t>Core/WAN Connectivity</a:t>
            </a:r>
          </a:p>
          <a:p>
            <a:pPr marL="171450" indent="-171450">
              <a:buFont typeface="Arial" panose="020B0604020202020204" pitchFamily="34" charset="0"/>
              <a:buChar char="•"/>
            </a:pPr>
            <a:r>
              <a:rPr lang="en-US" sz="900" dirty="0">
                <a:solidFill>
                  <a:schemeClr val="accent1">
                    <a:lumMod val="75000"/>
                  </a:schemeClr>
                </a:solidFill>
              </a:rPr>
              <a:t>Internet Connectivity</a:t>
            </a:r>
          </a:p>
        </p:txBody>
      </p:sp>
      <p:sp>
        <p:nvSpPr>
          <p:cNvPr id="9" name="Rounded Rectangle 8">
            <a:extLst>
              <a:ext uri="{FF2B5EF4-FFF2-40B4-BE49-F238E27FC236}">
                <a16:creationId xmlns:a16="http://schemas.microsoft.com/office/drawing/2014/main" id="{318ABDE3-7C15-C945-AB3B-1D5296237598}"/>
              </a:ext>
            </a:extLst>
          </p:cNvPr>
          <p:cNvSpPr/>
          <p:nvPr/>
        </p:nvSpPr>
        <p:spPr>
          <a:xfrm>
            <a:off x="295599" y="3170559"/>
            <a:ext cx="2999293"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FE89489-6723-6741-B577-75621D7AB605}"/>
              </a:ext>
            </a:extLst>
          </p:cNvPr>
          <p:cNvSpPr txBox="1"/>
          <p:nvPr/>
        </p:nvSpPr>
        <p:spPr>
          <a:xfrm>
            <a:off x="385121" y="3300445"/>
            <a:ext cx="2650113" cy="1131079"/>
          </a:xfrm>
          <a:prstGeom prst="rect">
            <a:avLst/>
          </a:prstGeom>
          <a:noFill/>
        </p:spPr>
        <p:txBody>
          <a:bodyPr wrap="square" rtlCol="0">
            <a:spAutoFit/>
          </a:bodyPr>
          <a:lstStyle/>
          <a:p>
            <a:r>
              <a:rPr lang="en-US" dirty="0">
                <a:solidFill>
                  <a:schemeClr val="accent1">
                    <a:lumMod val="75000"/>
                  </a:schemeClr>
                </a:solidFill>
              </a:rPr>
              <a:t>Day-2 Operational Scenarios</a:t>
            </a:r>
          </a:p>
          <a:p>
            <a:pPr marL="171450" indent="-171450">
              <a:buFont typeface="Arial" panose="020B0604020202020204" pitchFamily="34" charset="0"/>
              <a:buChar char="•"/>
            </a:pPr>
            <a:r>
              <a:rPr lang="en-US" sz="900" dirty="0">
                <a:solidFill>
                  <a:schemeClr val="accent1">
                    <a:lumMod val="75000"/>
                  </a:schemeClr>
                </a:solidFill>
              </a:rPr>
              <a:t>Incorrect Cable Patch  (RCA, LLDP Link Discovery, Time Voyager)</a:t>
            </a:r>
          </a:p>
          <a:p>
            <a:pPr marL="171450" indent="-171450">
              <a:buFont typeface="Arial" panose="020B0604020202020204" pitchFamily="34" charset="0"/>
              <a:buChar char="•"/>
            </a:pPr>
            <a:r>
              <a:rPr lang="en-US" sz="900" dirty="0">
                <a:solidFill>
                  <a:schemeClr val="accent1">
                    <a:lumMod val="75000"/>
                  </a:schemeClr>
                </a:solidFill>
              </a:rPr>
              <a:t>Config Deviation Checking</a:t>
            </a:r>
          </a:p>
          <a:p>
            <a:pPr marL="171450" indent="-171450">
              <a:buFont typeface="Arial" panose="020B0604020202020204" pitchFamily="34" charset="0"/>
              <a:buChar char="•"/>
            </a:pPr>
            <a:r>
              <a:rPr lang="en-US" sz="900" dirty="0">
                <a:solidFill>
                  <a:schemeClr val="accent1">
                    <a:lumMod val="75000"/>
                  </a:schemeClr>
                </a:solidFill>
              </a:rPr>
              <a:t>Apply custom config through </a:t>
            </a:r>
            <a:r>
              <a:rPr lang="en-US" sz="900" dirty="0" err="1">
                <a:solidFill>
                  <a:schemeClr val="accent1">
                    <a:lumMod val="75000"/>
                  </a:schemeClr>
                </a:solidFill>
              </a:rPr>
              <a:t>Configlet</a:t>
            </a:r>
            <a:endParaRPr lang="en-US" sz="900" dirty="0">
              <a:solidFill>
                <a:schemeClr val="accent1">
                  <a:lumMod val="75000"/>
                </a:schemeClr>
              </a:solidFill>
            </a:endParaRPr>
          </a:p>
          <a:p>
            <a:pPr marL="171450" indent="-171450">
              <a:buFont typeface="Arial" panose="020B0604020202020204" pitchFamily="34" charset="0"/>
              <a:buChar char="•"/>
            </a:pPr>
            <a:r>
              <a:rPr lang="en-US" sz="900" dirty="0">
                <a:solidFill>
                  <a:schemeClr val="accent1">
                    <a:lumMod val="75000"/>
                  </a:schemeClr>
                </a:solidFill>
              </a:rPr>
              <a:t>View Telemetry Data</a:t>
            </a:r>
          </a:p>
          <a:p>
            <a:pPr marL="171450" indent="-171450">
              <a:buFont typeface="Arial" panose="020B0604020202020204" pitchFamily="34" charset="0"/>
              <a:buChar char="•"/>
            </a:pPr>
            <a:r>
              <a:rPr lang="en-US" sz="900" dirty="0">
                <a:solidFill>
                  <a:schemeClr val="accent1">
                    <a:lumMod val="75000"/>
                  </a:schemeClr>
                </a:solidFill>
              </a:rPr>
              <a:t>Hardware Replacement</a:t>
            </a:r>
          </a:p>
        </p:txBody>
      </p:sp>
      <p:sp>
        <p:nvSpPr>
          <p:cNvPr id="11" name="Rounded Rectangle 10">
            <a:extLst>
              <a:ext uri="{FF2B5EF4-FFF2-40B4-BE49-F238E27FC236}">
                <a16:creationId xmlns:a16="http://schemas.microsoft.com/office/drawing/2014/main" id="{636E0519-A675-0C4A-A171-63FB708B82F4}"/>
              </a:ext>
            </a:extLst>
          </p:cNvPr>
          <p:cNvSpPr/>
          <p:nvPr/>
        </p:nvSpPr>
        <p:spPr>
          <a:xfrm>
            <a:off x="3635324" y="3170559"/>
            <a:ext cx="2999232" cy="1598601"/>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E59E87DD-1AA9-3C48-9D7F-147DF0EC413F}"/>
              </a:ext>
            </a:extLst>
          </p:cNvPr>
          <p:cNvSpPr txBox="1"/>
          <p:nvPr/>
        </p:nvSpPr>
        <p:spPr>
          <a:xfrm>
            <a:off x="3724847" y="3300445"/>
            <a:ext cx="2801743" cy="1131079"/>
          </a:xfrm>
          <a:prstGeom prst="rect">
            <a:avLst/>
          </a:prstGeom>
          <a:noFill/>
        </p:spPr>
        <p:txBody>
          <a:bodyPr wrap="square" rtlCol="0">
            <a:spAutoFit/>
          </a:bodyPr>
          <a:lstStyle/>
          <a:p>
            <a:r>
              <a:rPr lang="en-US" dirty="0">
                <a:solidFill>
                  <a:schemeClr val="accent1">
                    <a:lumMod val="75000"/>
                  </a:schemeClr>
                </a:solidFill>
              </a:rPr>
              <a:t>Future Documentation</a:t>
            </a:r>
          </a:p>
          <a:p>
            <a:pPr marL="171450" indent="-171450">
              <a:buFont typeface="Arial" panose="020B0604020202020204" pitchFamily="34" charset="0"/>
              <a:buChar char="•"/>
            </a:pPr>
            <a:r>
              <a:rPr lang="en-US" sz="900" dirty="0">
                <a:solidFill>
                  <a:schemeClr val="accent1">
                    <a:lumMod val="75000"/>
                  </a:schemeClr>
                </a:solidFill>
              </a:rPr>
              <a:t>Firewall Service Chaining</a:t>
            </a:r>
          </a:p>
          <a:p>
            <a:pPr marL="514350" lvl="1" indent="-171450">
              <a:buFont typeface="Arial" panose="020B0604020202020204" pitchFamily="34" charset="0"/>
              <a:buChar char="•"/>
            </a:pPr>
            <a:r>
              <a:rPr lang="en-US" sz="900" dirty="0">
                <a:solidFill>
                  <a:schemeClr val="accent1">
                    <a:lumMod val="75000"/>
                  </a:schemeClr>
                </a:solidFill>
              </a:rPr>
              <a:t>Cluster with Service Block</a:t>
            </a:r>
          </a:p>
          <a:p>
            <a:pPr marL="514350" lvl="1" indent="-171450">
              <a:buFont typeface="Arial" panose="020B0604020202020204" pitchFamily="34" charset="0"/>
              <a:buChar char="•"/>
            </a:pPr>
            <a:r>
              <a:rPr lang="en-US" sz="900" dirty="0">
                <a:solidFill>
                  <a:schemeClr val="accent1">
                    <a:lumMod val="75000"/>
                  </a:schemeClr>
                </a:solidFill>
              </a:rPr>
              <a:t>Type-5 Route (fabric integrated) with MNHA</a:t>
            </a:r>
          </a:p>
          <a:p>
            <a:pPr marL="171450" indent="-171450">
              <a:buFont typeface="Arial" panose="020B0604020202020204" pitchFamily="34" charset="0"/>
              <a:buChar char="•"/>
            </a:pPr>
            <a:r>
              <a:rPr lang="en-US" sz="900" dirty="0">
                <a:solidFill>
                  <a:schemeClr val="accent1">
                    <a:lumMod val="75000"/>
                  </a:schemeClr>
                </a:solidFill>
              </a:rPr>
              <a:t>VLAN Stitching</a:t>
            </a:r>
          </a:p>
          <a:p>
            <a:pPr marL="171450" indent="-171450">
              <a:buFont typeface="Arial" panose="020B0604020202020204" pitchFamily="34" charset="0"/>
              <a:buChar char="•"/>
            </a:pPr>
            <a:r>
              <a:rPr lang="en-US" sz="900" dirty="0" err="1">
                <a:solidFill>
                  <a:schemeClr val="accent1">
                    <a:lumMod val="75000"/>
                  </a:schemeClr>
                </a:solidFill>
              </a:rPr>
              <a:t>vEvo</a:t>
            </a:r>
            <a:r>
              <a:rPr lang="en-US" sz="900" dirty="0">
                <a:solidFill>
                  <a:schemeClr val="accent1">
                    <a:lumMod val="75000"/>
                  </a:schemeClr>
                </a:solidFill>
              </a:rPr>
              <a:t> Fabric</a:t>
            </a:r>
          </a:p>
        </p:txBody>
      </p:sp>
      <p:sp>
        <p:nvSpPr>
          <p:cNvPr id="3" name="Rounded Rectangle 2">
            <a:extLst>
              <a:ext uri="{FF2B5EF4-FFF2-40B4-BE49-F238E27FC236}">
                <a16:creationId xmlns:a16="http://schemas.microsoft.com/office/drawing/2014/main" id="{E0F36424-A162-1859-8FC7-DDFC96776108}"/>
              </a:ext>
            </a:extLst>
          </p:cNvPr>
          <p:cNvSpPr/>
          <p:nvPr/>
        </p:nvSpPr>
        <p:spPr>
          <a:xfrm>
            <a:off x="1965430" y="1060555"/>
            <a:ext cx="2999293" cy="282313"/>
          </a:xfrm>
          <a:prstGeom prst="roundRect">
            <a:avLst>
              <a:gd name="adj" fmla="val 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1">
                    <a:lumMod val="75000"/>
                  </a:schemeClr>
                </a:solidFill>
              </a:rPr>
              <a:t>Prepping your Lab</a:t>
            </a:r>
          </a:p>
        </p:txBody>
      </p:sp>
    </p:spTree>
    <p:extLst>
      <p:ext uri="{BB962C8B-B14F-4D97-AF65-F5344CB8AC3E}">
        <p14:creationId xmlns:p14="http://schemas.microsoft.com/office/powerpoint/2010/main" val="343324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Updating ext-rtr2</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20</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16330"/>
            <a:ext cx="3539767" cy="2980885"/>
          </a:xfrm>
        </p:spPr>
        <p:txBody>
          <a:bodyPr/>
          <a:lstStyle/>
          <a:p>
            <a:pPr>
              <a:lnSpc>
                <a:spcPct val="100000"/>
              </a:lnSpc>
              <a:spcBef>
                <a:spcPts val="900"/>
              </a:spcBef>
            </a:pPr>
            <a:r>
              <a:rPr lang="en-US" sz="1000" dirty="0"/>
              <a:t>The border </a:t>
            </a:r>
            <a:r>
              <a:rPr lang="en-US" sz="1000" dirty="0" err="1"/>
              <a:t>leafs</a:t>
            </a:r>
            <a:r>
              <a:rPr lang="en-US" sz="1000" dirty="0"/>
              <a:t> in </a:t>
            </a:r>
            <a:r>
              <a:rPr lang="en-US" sz="1000" b="1" dirty="0"/>
              <a:t>DC-B</a:t>
            </a:r>
            <a:r>
              <a:rPr lang="en-US" sz="1000" dirty="0"/>
              <a:t> are now configured to use /31 transit nets on discrete, tagged VLAN’s for connecting to </a:t>
            </a:r>
            <a:r>
              <a:rPr lang="en-US" sz="1000" b="1" dirty="0"/>
              <a:t>ext-rtr1</a:t>
            </a:r>
            <a:r>
              <a:rPr lang="en-US" sz="1000" dirty="0"/>
              <a:t>. To restore DCI underlay peering, we must update </a:t>
            </a:r>
            <a:r>
              <a:rPr lang="en-US" sz="1000" b="1" dirty="0"/>
              <a:t>ext-rtr1</a:t>
            </a:r>
            <a:r>
              <a:rPr lang="en-US" sz="1000" dirty="0"/>
              <a:t> to use these new VLAN’s.</a:t>
            </a:r>
          </a:p>
          <a:p>
            <a:pPr>
              <a:lnSpc>
                <a:spcPct val="100000"/>
              </a:lnSpc>
              <a:spcBef>
                <a:spcPts val="900"/>
              </a:spcBef>
            </a:pPr>
            <a:r>
              <a:rPr lang="en-US" sz="1000" dirty="0"/>
              <a:t>Log into </a:t>
            </a:r>
            <a:r>
              <a:rPr lang="en-US" sz="1000" b="1" dirty="0"/>
              <a:t>ext-rtr2</a:t>
            </a:r>
            <a:r>
              <a:rPr lang="en-US" sz="1000" dirty="0"/>
              <a:t> and run the following commands (or equivalent if your lab uses different virtual nodes/interfaces/ </a:t>
            </a:r>
            <a:r>
              <a:rPr lang="en-US" sz="1000" dirty="0" err="1"/>
              <a:t>etc</a:t>
            </a:r>
            <a:r>
              <a:rPr lang="en-US" sz="1000" dirty="0"/>
              <a:t>…)</a:t>
            </a:r>
          </a:p>
          <a:p>
            <a:pPr marL="171450" indent="-171450">
              <a:lnSpc>
                <a:spcPct val="100000"/>
              </a:lnSpc>
              <a:spcBef>
                <a:spcPts val="900"/>
              </a:spcBef>
              <a:buFont typeface="Arial" panose="020B0604020202020204" pitchFamily="34" charset="0"/>
              <a:buChar char="•"/>
            </a:pPr>
            <a:r>
              <a:rPr lang="en-US" sz="1000" i="1" dirty="0"/>
              <a:t>rename interfaces ge-0/0/1 unit 0 to unit 13</a:t>
            </a:r>
          </a:p>
          <a:p>
            <a:pPr marL="171450" indent="-171450">
              <a:lnSpc>
                <a:spcPct val="100000"/>
              </a:lnSpc>
              <a:spcBef>
                <a:spcPts val="900"/>
              </a:spcBef>
              <a:buFont typeface="Arial" panose="020B0604020202020204" pitchFamily="34" charset="0"/>
              <a:buChar char="•"/>
            </a:pPr>
            <a:r>
              <a:rPr lang="en-US" sz="1000" i="1" dirty="0"/>
              <a:t>set interfaces ge-0/0/1 </a:t>
            </a:r>
            <a:r>
              <a:rPr lang="en-US" sz="1000" i="1" dirty="0" err="1"/>
              <a:t>vlan</a:t>
            </a:r>
            <a:r>
              <a:rPr lang="en-US" sz="1000" i="1" dirty="0"/>
              <a:t>-tagging unit 13 </a:t>
            </a:r>
            <a:r>
              <a:rPr lang="en-US" sz="1000" i="1" dirty="0" err="1"/>
              <a:t>vlan</a:t>
            </a:r>
            <a:r>
              <a:rPr lang="en-US" sz="1000" i="1" dirty="0"/>
              <a:t>-id 13</a:t>
            </a:r>
          </a:p>
          <a:p>
            <a:pPr marL="171450" indent="-171450">
              <a:lnSpc>
                <a:spcPct val="100000"/>
              </a:lnSpc>
              <a:spcBef>
                <a:spcPts val="900"/>
              </a:spcBef>
              <a:buFont typeface="Arial" panose="020B0604020202020204" pitchFamily="34" charset="0"/>
              <a:buChar char="•"/>
            </a:pPr>
            <a:r>
              <a:rPr lang="en-US" sz="1000" i="1" dirty="0"/>
              <a:t>rename interfaces ge-0/0/2 unit 0 to unit 14</a:t>
            </a:r>
          </a:p>
          <a:p>
            <a:pPr marL="171450" indent="-171450">
              <a:lnSpc>
                <a:spcPct val="100000"/>
              </a:lnSpc>
              <a:spcBef>
                <a:spcPts val="900"/>
              </a:spcBef>
              <a:buFont typeface="Arial" panose="020B0604020202020204" pitchFamily="34" charset="0"/>
              <a:buChar char="•"/>
            </a:pPr>
            <a:r>
              <a:rPr lang="en-US" sz="1000" i="1" dirty="0"/>
              <a:t>set interfaces ge-0/0/2 </a:t>
            </a:r>
            <a:r>
              <a:rPr lang="en-US" sz="1000" i="1" dirty="0" err="1"/>
              <a:t>vlan</a:t>
            </a:r>
            <a:r>
              <a:rPr lang="en-US" sz="1000" i="1" dirty="0"/>
              <a:t>-tagging unit 14 </a:t>
            </a:r>
            <a:r>
              <a:rPr lang="en-US" sz="1000" i="1" dirty="0" err="1"/>
              <a:t>vlan</a:t>
            </a:r>
            <a:r>
              <a:rPr lang="en-US" sz="1000" i="1" dirty="0"/>
              <a:t>-id 14</a:t>
            </a:r>
          </a:p>
          <a:p>
            <a:pPr marL="171450" indent="-171450">
              <a:lnSpc>
                <a:spcPct val="100000"/>
              </a:lnSpc>
              <a:spcBef>
                <a:spcPts val="900"/>
              </a:spcBef>
              <a:buFont typeface="Arial" panose="020B0604020202020204" pitchFamily="34" charset="0"/>
              <a:buChar char="•"/>
            </a:pPr>
            <a:r>
              <a:rPr lang="en-US" sz="1000" i="1" dirty="0"/>
              <a:t>commit and-quit</a:t>
            </a:r>
          </a:p>
          <a:p>
            <a:pPr>
              <a:lnSpc>
                <a:spcPct val="100000"/>
              </a:lnSpc>
              <a:spcBef>
                <a:spcPts val="900"/>
              </a:spcBef>
            </a:pPr>
            <a:r>
              <a:rPr lang="en-US" sz="1000" dirty="0"/>
              <a:t>Verify the peers come back up using </a:t>
            </a:r>
            <a:r>
              <a:rPr lang="en-US" sz="1000" i="1" dirty="0"/>
              <a:t>show </a:t>
            </a:r>
            <a:r>
              <a:rPr lang="en-US" sz="1000" i="1" dirty="0" err="1"/>
              <a:t>bgp</a:t>
            </a:r>
            <a:r>
              <a:rPr lang="en-US" sz="1000" i="1" dirty="0"/>
              <a:t> summary</a:t>
            </a:r>
            <a:r>
              <a:rPr lang="en-US" sz="1000" dirty="0"/>
              <a:t> from operational mode.</a:t>
            </a:r>
          </a:p>
        </p:txBody>
      </p:sp>
      <p:sp>
        <p:nvSpPr>
          <p:cNvPr id="3" name="TextBox 2">
            <a:extLst>
              <a:ext uri="{FF2B5EF4-FFF2-40B4-BE49-F238E27FC236}">
                <a16:creationId xmlns:a16="http://schemas.microsoft.com/office/drawing/2014/main" id="{6EAE06ED-45A5-85AC-D179-050466E43FCD}"/>
              </a:ext>
            </a:extLst>
          </p:cNvPr>
          <p:cNvSpPr txBox="1"/>
          <p:nvPr/>
        </p:nvSpPr>
        <p:spPr>
          <a:xfrm>
            <a:off x="371226" y="4097215"/>
            <a:ext cx="3551635" cy="707886"/>
          </a:xfrm>
          <a:prstGeom prst="rect">
            <a:avLst/>
          </a:prstGeom>
          <a:noFill/>
        </p:spPr>
        <p:txBody>
          <a:bodyPr wrap="square" rtlCol="0">
            <a:spAutoFit/>
          </a:bodyPr>
          <a:lstStyle/>
          <a:p>
            <a:r>
              <a:rPr lang="en-US" sz="800" dirty="0"/>
              <a:t>NOTE: If your peers don’t come back up, go to </a:t>
            </a:r>
            <a:r>
              <a:rPr lang="en-US" sz="800" b="1" dirty="0"/>
              <a:t>Staged &gt; Virtual &gt; Protocol Sessions</a:t>
            </a:r>
            <a:r>
              <a:rPr lang="en-US" sz="800" dirty="0"/>
              <a:t> and verify your transit network IP’s. Because IP’s are assigned from a pool, it is possible for these to change when we modify the links/peers. If one or both change, update the Interface and BGP peer addresses on the external router.</a:t>
            </a:r>
          </a:p>
        </p:txBody>
      </p:sp>
      <p:sp>
        <p:nvSpPr>
          <p:cNvPr id="5" name="TextBox 4">
            <a:extLst>
              <a:ext uri="{FF2B5EF4-FFF2-40B4-BE49-F238E27FC236}">
                <a16:creationId xmlns:a16="http://schemas.microsoft.com/office/drawing/2014/main" id="{68044851-DBC8-4895-CF31-BBAC6C69EFC4}"/>
              </a:ext>
            </a:extLst>
          </p:cNvPr>
          <p:cNvSpPr txBox="1"/>
          <p:nvPr/>
        </p:nvSpPr>
        <p:spPr>
          <a:xfrm>
            <a:off x="6822830" y="1529863"/>
            <a:ext cx="2063821" cy="1338828"/>
          </a:xfrm>
          <a:prstGeom prst="rect">
            <a:avLst/>
          </a:prstGeom>
          <a:noFill/>
        </p:spPr>
        <p:txBody>
          <a:bodyPr wrap="square" rtlCol="0">
            <a:spAutoFit/>
          </a:bodyPr>
          <a:lstStyle/>
          <a:p>
            <a:r>
              <a:rPr lang="en-US" sz="900" dirty="0"/>
              <a:t>My original DCI transit nets </a:t>
            </a:r>
            <a:r>
              <a:rPr lang="en-US" sz="900" i="1" dirty="0"/>
              <a:t>did</a:t>
            </a:r>
            <a:br>
              <a:rPr lang="en-US" sz="900" i="1" dirty="0"/>
            </a:br>
            <a:r>
              <a:rPr lang="en-US" sz="900" dirty="0"/>
              <a:t>change after updating/adding connectivity templates and committing! I needed to update the</a:t>
            </a:r>
            <a:br>
              <a:rPr lang="en-US" sz="900" dirty="0"/>
            </a:br>
            <a:r>
              <a:rPr lang="en-US" sz="900" dirty="0"/>
              <a:t>interface and BGP peer IP’s on ext-rtr2 links to border2.</a:t>
            </a:r>
          </a:p>
          <a:p>
            <a:endParaRPr lang="en-US" sz="900" dirty="0"/>
          </a:p>
          <a:p>
            <a:r>
              <a:rPr lang="en-US" sz="900" dirty="0"/>
              <a:t>Now I need to go back and update all my lab topology screenshots. Doh!</a:t>
            </a:r>
          </a:p>
        </p:txBody>
      </p:sp>
      <p:pic>
        <p:nvPicPr>
          <p:cNvPr id="7" name="Picture 6">
            <a:extLst>
              <a:ext uri="{FF2B5EF4-FFF2-40B4-BE49-F238E27FC236}">
                <a16:creationId xmlns:a16="http://schemas.microsoft.com/office/drawing/2014/main" id="{686F1E6F-4C56-406D-5D03-8D3CA7E6FF34}"/>
              </a:ext>
            </a:extLst>
          </p:cNvPr>
          <p:cNvPicPr>
            <a:picLocks noChangeAspect="1"/>
          </p:cNvPicPr>
          <p:nvPr/>
        </p:nvPicPr>
        <p:blipFill>
          <a:blip r:embed="rId2"/>
          <a:stretch>
            <a:fillRect/>
          </a:stretch>
        </p:blipFill>
        <p:spPr>
          <a:xfrm>
            <a:off x="4234228" y="1197578"/>
            <a:ext cx="2491917" cy="2198077"/>
          </a:xfrm>
          <a:prstGeom prst="rect">
            <a:avLst/>
          </a:prstGeom>
        </p:spPr>
      </p:pic>
      <p:pic>
        <p:nvPicPr>
          <p:cNvPr id="13" name="Picture 12">
            <a:extLst>
              <a:ext uri="{FF2B5EF4-FFF2-40B4-BE49-F238E27FC236}">
                <a16:creationId xmlns:a16="http://schemas.microsoft.com/office/drawing/2014/main" id="{4887A44B-8725-ABF6-7164-85B739442727}"/>
              </a:ext>
            </a:extLst>
          </p:cNvPr>
          <p:cNvPicPr>
            <a:picLocks noChangeAspect="1"/>
          </p:cNvPicPr>
          <p:nvPr/>
        </p:nvPicPr>
        <p:blipFill>
          <a:blip r:embed="rId3"/>
          <a:stretch>
            <a:fillRect/>
          </a:stretch>
        </p:blipFill>
        <p:spPr>
          <a:xfrm>
            <a:off x="4234227" y="3683924"/>
            <a:ext cx="4652423" cy="1094500"/>
          </a:xfrm>
          <a:prstGeom prst="rect">
            <a:avLst/>
          </a:prstGeom>
        </p:spPr>
      </p:pic>
      <p:sp>
        <p:nvSpPr>
          <p:cNvPr id="14" name="TextBox 13">
            <a:extLst>
              <a:ext uri="{FF2B5EF4-FFF2-40B4-BE49-F238E27FC236}">
                <a16:creationId xmlns:a16="http://schemas.microsoft.com/office/drawing/2014/main" id="{336BEBFB-FD71-A65D-41B5-30E250118F65}"/>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74638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Core/WAN Routing Policies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21</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43501"/>
            <a:ext cx="3539767" cy="3772628"/>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Policies &gt; Routing Policies </a:t>
            </a:r>
            <a:r>
              <a:rPr lang="en-US" sz="1000" dirty="0"/>
              <a:t>and click “Create Routing 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Create the policy with the following information:</a:t>
            </a:r>
          </a:p>
          <a:p>
            <a:pPr marL="515938" lvl="1">
              <a:lnSpc>
                <a:spcPct val="100000"/>
              </a:lnSpc>
              <a:spcBef>
                <a:spcPts val="300"/>
              </a:spcBef>
            </a:pPr>
            <a:r>
              <a:rPr lang="en-US" sz="800" dirty="0">
                <a:solidFill>
                  <a:schemeClr val="bg1">
                    <a:lumMod val="75000"/>
                  </a:schemeClr>
                </a:solidFill>
              </a:rPr>
              <a:t>Name: core-router-policy</a:t>
            </a:r>
          </a:p>
          <a:p>
            <a:pPr marL="515938" lvl="1">
              <a:lnSpc>
                <a:spcPct val="100000"/>
              </a:lnSpc>
              <a:spcBef>
                <a:spcPts val="300"/>
              </a:spcBef>
            </a:pPr>
            <a:r>
              <a:rPr lang="en-US" sz="800" dirty="0">
                <a:solidFill>
                  <a:schemeClr val="bg1">
                    <a:lumMod val="75000"/>
                  </a:schemeClr>
                </a:solidFill>
              </a:rPr>
              <a:t>Import Policy: Default</a:t>
            </a:r>
          </a:p>
          <a:p>
            <a:pPr marL="515938" lvl="1">
              <a:lnSpc>
                <a:spcPct val="100000"/>
              </a:lnSpc>
              <a:spcBef>
                <a:spcPts val="300"/>
              </a:spcBef>
            </a:pPr>
            <a:r>
              <a:rPr lang="en-US" sz="800" dirty="0">
                <a:solidFill>
                  <a:schemeClr val="bg1">
                    <a:lumMod val="75000"/>
                  </a:schemeClr>
                </a:solidFill>
              </a:rPr>
              <a:t>Export Policy: L3 Edge Server Links and L2 Edge Subnets</a:t>
            </a:r>
          </a:p>
        </p:txBody>
      </p:sp>
      <p:pic>
        <p:nvPicPr>
          <p:cNvPr id="5" name="Picture 4">
            <a:extLst>
              <a:ext uri="{FF2B5EF4-FFF2-40B4-BE49-F238E27FC236}">
                <a16:creationId xmlns:a16="http://schemas.microsoft.com/office/drawing/2014/main" id="{31933566-B666-7E99-26AC-4863C2AA2C1D}"/>
              </a:ext>
            </a:extLst>
          </p:cNvPr>
          <p:cNvPicPr>
            <a:picLocks noChangeAspect="1"/>
          </p:cNvPicPr>
          <p:nvPr/>
        </p:nvPicPr>
        <p:blipFill>
          <a:blip r:embed="rId2"/>
          <a:stretch>
            <a:fillRect/>
          </a:stretch>
        </p:blipFill>
        <p:spPr>
          <a:xfrm>
            <a:off x="4035234" y="1533831"/>
            <a:ext cx="4725672" cy="2952157"/>
          </a:xfrm>
          <a:prstGeom prst="rect">
            <a:avLst/>
          </a:prstGeom>
        </p:spPr>
      </p:pic>
      <p:sp>
        <p:nvSpPr>
          <p:cNvPr id="6" name="TextBox 5">
            <a:extLst>
              <a:ext uri="{FF2B5EF4-FFF2-40B4-BE49-F238E27FC236}">
                <a16:creationId xmlns:a16="http://schemas.microsoft.com/office/drawing/2014/main" id="{81EE8341-F9F3-52BF-C5CB-652E7E78F342}"/>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Tree>
    <p:extLst>
      <p:ext uri="{BB962C8B-B14F-4D97-AF65-F5344CB8AC3E}">
        <p14:creationId xmlns:p14="http://schemas.microsoft.com/office/powerpoint/2010/main" val="233038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Routing Policies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22</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Policies &gt; Routing Policies </a:t>
            </a:r>
            <a:r>
              <a:rPr lang="en-US" sz="1000" dirty="0">
                <a:solidFill>
                  <a:schemeClr val="bg1">
                    <a:lumMod val="75000"/>
                  </a:schemeClr>
                </a:solidFill>
              </a:rPr>
              <a:t>and click “Create Routing Policy”</a:t>
            </a:r>
          </a:p>
          <a:p>
            <a:pPr marL="171450" indent="-171450">
              <a:lnSpc>
                <a:spcPct val="100000"/>
              </a:lnSpc>
              <a:spcBef>
                <a:spcPts val="300"/>
              </a:spcBef>
              <a:buFont typeface="Arial" panose="020B0604020202020204" pitchFamily="34" charset="0"/>
              <a:buChar char="•"/>
            </a:pPr>
            <a:r>
              <a:rPr lang="en-US" sz="1000" dirty="0"/>
              <a:t>Create the policy with the following information:</a:t>
            </a:r>
          </a:p>
          <a:p>
            <a:pPr marL="515938" lvl="1">
              <a:lnSpc>
                <a:spcPct val="100000"/>
              </a:lnSpc>
              <a:spcBef>
                <a:spcPts val="300"/>
              </a:spcBef>
            </a:pPr>
            <a:r>
              <a:rPr lang="en-US" sz="800" dirty="0"/>
              <a:t>Name: </a:t>
            </a:r>
            <a:r>
              <a:rPr lang="en-US" sz="800" dirty="0">
                <a:solidFill>
                  <a:srgbClr val="0070C0"/>
                </a:solidFill>
              </a:rPr>
              <a:t>core-router-policy</a:t>
            </a:r>
          </a:p>
          <a:p>
            <a:pPr marL="515938" lvl="1">
              <a:lnSpc>
                <a:spcPct val="100000"/>
              </a:lnSpc>
              <a:spcBef>
                <a:spcPts val="300"/>
              </a:spcBef>
            </a:pPr>
            <a:r>
              <a:rPr lang="en-US" sz="800" dirty="0"/>
              <a:t>Import Policy: Default</a:t>
            </a:r>
          </a:p>
          <a:p>
            <a:pPr marL="515938" lvl="1">
              <a:lnSpc>
                <a:spcPct val="100000"/>
              </a:lnSpc>
              <a:spcBef>
                <a:spcPts val="300"/>
              </a:spcBef>
            </a:pPr>
            <a:r>
              <a:rPr lang="en-US" sz="800" dirty="0"/>
              <a:t>Export Policy: L3 Edge Server Links and L2 Edge Subnets</a:t>
            </a:r>
          </a:p>
        </p:txBody>
      </p:sp>
      <p:sp>
        <p:nvSpPr>
          <p:cNvPr id="7" name="TextBox 6">
            <a:extLst>
              <a:ext uri="{FF2B5EF4-FFF2-40B4-BE49-F238E27FC236}">
                <a16:creationId xmlns:a16="http://schemas.microsoft.com/office/drawing/2014/main" id="{00BF38A3-D916-3783-5F6F-9EE57DDE70E7}"/>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grpSp>
        <p:nvGrpSpPr>
          <p:cNvPr id="9" name="Group 8">
            <a:extLst>
              <a:ext uri="{FF2B5EF4-FFF2-40B4-BE49-F238E27FC236}">
                <a16:creationId xmlns:a16="http://schemas.microsoft.com/office/drawing/2014/main" id="{7397DBCD-5FFC-0AC0-1285-4B87502E78D4}"/>
              </a:ext>
            </a:extLst>
          </p:cNvPr>
          <p:cNvGrpSpPr/>
          <p:nvPr/>
        </p:nvGrpSpPr>
        <p:grpSpPr>
          <a:xfrm>
            <a:off x="4288464" y="1140089"/>
            <a:ext cx="4515265" cy="3707990"/>
            <a:chOff x="4288464" y="1140089"/>
            <a:chExt cx="4515265" cy="3707990"/>
          </a:xfrm>
        </p:grpSpPr>
        <p:pic>
          <p:nvPicPr>
            <p:cNvPr id="6" name="Picture 5">
              <a:extLst>
                <a:ext uri="{FF2B5EF4-FFF2-40B4-BE49-F238E27FC236}">
                  <a16:creationId xmlns:a16="http://schemas.microsoft.com/office/drawing/2014/main" id="{E2749A94-2B9F-57CF-8B49-CB93150BD05D}"/>
                </a:ext>
              </a:extLst>
            </p:cNvPr>
            <p:cNvPicPr>
              <a:picLocks noChangeAspect="1"/>
            </p:cNvPicPr>
            <p:nvPr/>
          </p:nvPicPr>
          <p:blipFill>
            <a:blip r:embed="rId2"/>
            <a:stretch>
              <a:fillRect/>
            </a:stretch>
          </p:blipFill>
          <p:spPr>
            <a:xfrm>
              <a:off x="4288464" y="1140089"/>
              <a:ext cx="4515265" cy="3707990"/>
            </a:xfrm>
            <a:prstGeom prst="rect">
              <a:avLst/>
            </a:prstGeom>
          </p:spPr>
        </p:pic>
        <p:pic>
          <p:nvPicPr>
            <p:cNvPr id="8" name="Picture 7">
              <a:extLst>
                <a:ext uri="{FF2B5EF4-FFF2-40B4-BE49-F238E27FC236}">
                  <a16:creationId xmlns:a16="http://schemas.microsoft.com/office/drawing/2014/main" id="{360BD8B1-AC07-82C8-11B4-025B0551572B}"/>
                </a:ext>
              </a:extLst>
            </p:cNvPr>
            <p:cNvPicPr>
              <a:picLocks noChangeAspect="1"/>
            </p:cNvPicPr>
            <p:nvPr/>
          </p:nvPicPr>
          <p:blipFill>
            <a:blip r:embed="rId3"/>
            <a:stretch>
              <a:fillRect/>
            </a:stretch>
          </p:blipFill>
          <p:spPr>
            <a:xfrm>
              <a:off x="8264013" y="4548801"/>
              <a:ext cx="429751" cy="193024"/>
            </a:xfrm>
            <a:prstGeom prst="rect">
              <a:avLst/>
            </a:prstGeom>
          </p:spPr>
        </p:pic>
      </p:grpSp>
    </p:spTree>
    <p:extLst>
      <p:ext uri="{BB962C8B-B14F-4D97-AF65-F5344CB8AC3E}">
        <p14:creationId xmlns:p14="http://schemas.microsoft.com/office/powerpoint/2010/main" val="37317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23</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Connectivity Templates </a:t>
            </a:r>
            <a:r>
              <a:rPr lang="en-US" sz="1000" dirty="0"/>
              <a:t>and click “Add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Enter the Title ext-rtr_Border1_Core,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5</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Assign the ext-rtr_Border1_Core template to border_rack_dc_a_001_Leaf1, ge-0/0/3</a:t>
            </a:r>
          </a:p>
          <a:p>
            <a:pPr marL="171450" indent="-171450">
              <a:lnSpc>
                <a:spcPct val="100000"/>
              </a:lnSpc>
              <a:spcBef>
                <a:spcPts val="900"/>
              </a:spcBef>
              <a:buFont typeface="Arial" panose="020B0604020202020204" pitchFamily="34" charset="0"/>
              <a:buChar char="•"/>
            </a:pPr>
            <a:endParaRPr lang="en-US" sz="1000" dirty="0"/>
          </a:p>
        </p:txBody>
      </p:sp>
      <p:pic>
        <p:nvPicPr>
          <p:cNvPr id="11" name="Picture 10">
            <a:extLst>
              <a:ext uri="{FF2B5EF4-FFF2-40B4-BE49-F238E27FC236}">
                <a16:creationId xmlns:a16="http://schemas.microsoft.com/office/drawing/2014/main" id="{D1F029A9-FD71-829A-C534-1AFFB99E8F03}"/>
              </a:ext>
            </a:extLst>
          </p:cNvPr>
          <p:cNvPicPr>
            <a:picLocks noChangeAspect="1"/>
          </p:cNvPicPr>
          <p:nvPr/>
        </p:nvPicPr>
        <p:blipFill>
          <a:blip r:embed="rId2"/>
          <a:stretch>
            <a:fillRect/>
          </a:stretch>
        </p:blipFill>
        <p:spPr>
          <a:xfrm>
            <a:off x="3967315" y="1408981"/>
            <a:ext cx="4910627" cy="3070870"/>
          </a:xfrm>
          <a:prstGeom prst="rect">
            <a:avLst/>
          </a:prstGeom>
        </p:spPr>
      </p:pic>
      <p:sp>
        <p:nvSpPr>
          <p:cNvPr id="13" name="TextBox 12">
            <a:extLst>
              <a:ext uri="{FF2B5EF4-FFF2-40B4-BE49-F238E27FC236}">
                <a16:creationId xmlns:a16="http://schemas.microsoft.com/office/drawing/2014/main" id="{10CAFDC7-FC35-0F8E-0BAE-E5489BAAE50E}"/>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Tree>
    <p:extLst>
      <p:ext uri="{BB962C8B-B14F-4D97-AF65-F5344CB8AC3E}">
        <p14:creationId xmlns:p14="http://schemas.microsoft.com/office/powerpoint/2010/main" val="3412109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24</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click “Add Template”</a:t>
            </a:r>
          </a:p>
          <a:p>
            <a:pPr marL="171450" indent="-171450">
              <a:lnSpc>
                <a:spcPct val="100000"/>
              </a:lnSpc>
              <a:spcBef>
                <a:spcPts val="900"/>
              </a:spcBef>
              <a:buFont typeface="Arial" panose="020B0604020202020204" pitchFamily="34" charset="0"/>
              <a:buChar char="•"/>
            </a:pPr>
            <a:r>
              <a:rPr lang="en-US" sz="1000" dirty="0"/>
              <a:t>Enter the Title </a:t>
            </a:r>
            <a:r>
              <a:rPr lang="en-US" sz="1000" dirty="0">
                <a:solidFill>
                  <a:srgbClr val="0070C0"/>
                </a:solidFill>
              </a:rPr>
              <a:t>ext-rtr_Border1_Core</a:t>
            </a:r>
            <a:r>
              <a:rPr lang="en-US" sz="1000" dirty="0"/>
              <a:t>, then add the IP Link, BGP Peering (Generic System), and Routing Policy primitives with the following configurations:</a:t>
            </a:r>
          </a:p>
          <a:p>
            <a:pPr marL="515938" lvl="1">
              <a:lnSpc>
                <a:spcPct val="100000"/>
              </a:lnSpc>
              <a:spcBef>
                <a:spcPts val="300"/>
              </a:spcBef>
            </a:pPr>
            <a:r>
              <a:rPr lang="en-US" sz="1000" dirty="0"/>
              <a:t>IP Link</a:t>
            </a:r>
          </a:p>
          <a:p>
            <a:pPr marL="857250" lvl="2">
              <a:lnSpc>
                <a:spcPct val="100000"/>
              </a:lnSpc>
              <a:spcBef>
                <a:spcPts val="300"/>
              </a:spcBef>
            </a:pPr>
            <a:r>
              <a:rPr lang="en-US" sz="700" dirty="0"/>
              <a:t>Routing Zone: Tenant-1</a:t>
            </a:r>
          </a:p>
          <a:p>
            <a:pPr marL="857250" lvl="2">
              <a:lnSpc>
                <a:spcPct val="100000"/>
              </a:lnSpc>
              <a:spcBef>
                <a:spcPts val="300"/>
              </a:spcBef>
            </a:pPr>
            <a:r>
              <a:rPr lang="en-US" sz="700" dirty="0"/>
              <a:t>Interface Type: Tagged</a:t>
            </a:r>
          </a:p>
          <a:p>
            <a:pPr marL="857250" lvl="2">
              <a:lnSpc>
                <a:spcPct val="100000"/>
              </a:lnSpc>
              <a:spcBef>
                <a:spcPts val="300"/>
              </a:spcBef>
            </a:pPr>
            <a:r>
              <a:rPr lang="en-US" sz="700" dirty="0"/>
              <a:t>VLAN ID: </a:t>
            </a:r>
            <a:r>
              <a:rPr lang="en-US" sz="700" dirty="0">
                <a:solidFill>
                  <a:srgbClr val="0070C0"/>
                </a:solidFill>
              </a:rPr>
              <a:t>5</a:t>
            </a:r>
          </a:p>
          <a:p>
            <a:pPr marL="515938" lvl="1">
              <a:lnSpc>
                <a:spcPct val="100000"/>
              </a:lnSpc>
              <a:spcBef>
                <a:spcPts val="300"/>
              </a:spcBef>
            </a:pPr>
            <a:r>
              <a:rPr lang="en-US" sz="1000" dirty="0"/>
              <a:t>BGP Peering (Generic System)</a:t>
            </a:r>
          </a:p>
          <a:p>
            <a:pPr marL="857250" lvl="2">
              <a:lnSpc>
                <a:spcPct val="100000"/>
              </a:lnSpc>
              <a:spcBef>
                <a:spcPts val="300"/>
              </a:spcBef>
            </a:pPr>
            <a:r>
              <a:rPr lang="en-US" sz="700" dirty="0"/>
              <a:t>Peer From: Interface</a:t>
            </a:r>
          </a:p>
          <a:p>
            <a:pPr marL="857250" lvl="2">
              <a:lnSpc>
                <a:spcPct val="100000"/>
              </a:lnSpc>
              <a:spcBef>
                <a:spcPts val="300"/>
              </a:spcBef>
            </a:pPr>
            <a:r>
              <a:rPr lang="en-US" sz="700" dirty="0"/>
              <a:t>Peer To: Interface/IP Endpoint</a:t>
            </a:r>
          </a:p>
          <a:p>
            <a:pPr marL="515938" lvl="1">
              <a:lnSpc>
                <a:spcPct val="100000"/>
              </a:lnSpc>
              <a:spcBef>
                <a:spcPts val="300"/>
              </a:spcBef>
            </a:pPr>
            <a:r>
              <a:rPr lang="en-US" sz="1000" dirty="0"/>
              <a:t>Routing Policy</a:t>
            </a:r>
          </a:p>
          <a:p>
            <a:pPr marL="857250" lvl="2">
              <a:lnSpc>
                <a:spcPct val="100000"/>
              </a:lnSpc>
              <a:spcBef>
                <a:spcPts val="300"/>
              </a:spcBef>
            </a:pPr>
            <a:r>
              <a:rPr lang="en-US" sz="700" dirty="0"/>
              <a:t>Routing Policy: core-router-policy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Assign the ext-rtr_Border1_Core template to border_rack_dc_a_001_Leaf1, ge-0/0/3</a:t>
            </a:r>
          </a:p>
          <a:p>
            <a:pPr marL="171450" indent="-171450">
              <a:lnSpc>
                <a:spcPct val="100000"/>
              </a:lnSpc>
              <a:spcBef>
                <a:spcPts val="900"/>
              </a:spcBef>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grpSp>
        <p:nvGrpSpPr>
          <p:cNvPr id="13" name="Group 12">
            <a:extLst>
              <a:ext uri="{FF2B5EF4-FFF2-40B4-BE49-F238E27FC236}">
                <a16:creationId xmlns:a16="http://schemas.microsoft.com/office/drawing/2014/main" id="{43FE6840-6B6A-151B-F6F7-C1260B10B6DA}"/>
              </a:ext>
            </a:extLst>
          </p:cNvPr>
          <p:cNvGrpSpPr/>
          <p:nvPr/>
        </p:nvGrpSpPr>
        <p:grpSpPr>
          <a:xfrm>
            <a:off x="4141504" y="1158250"/>
            <a:ext cx="1162285" cy="2083890"/>
            <a:chOff x="4141504" y="1158250"/>
            <a:chExt cx="1162285" cy="2083890"/>
          </a:xfrm>
        </p:grpSpPr>
        <p:pic>
          <p:nvPicPr>
            <p:cNvPr id="8" name="Picture 7">
              <a:extLst>
                <a:ext uri="{FF2B5EF4-FFF2-40B4-BE49-F238E27FC236}">
                  <a16:creationId xmlns:a16="http://schemas.microsoft.com/office/drawing/2014/main" id="{F456C26B-A9FE-4452-7BD6-A2E0E930BA13}"/>
                </a:ext>
              </a:extLst>
            </p:cNvPr>
            <p:cNvPicPr>
              <a:picLocks noChangeAspect="1"/>
            </p:cNvPicPr>
            <p:nvPr/>
          </p:nvPicPr>
          <p:blipFill>
            <a:blip r:embed="rId2"/>
            <a:stretch>
              <a:fillRect/>
            </a:stretch>
          </p:blipFill>
          <p:spPr>
            <a:xfrm>
              <a:off x="4141504" y="1158250"/>
              <a:ext cx="1162285" cy="1810365"/>
            </a:xfrm>
            <a:prstGeom prst="rect">
              <a:avLst/>
            </a:prstGeom>
          </p:spPr>
        </p:pic>
        <p:pic>
          <p:nvPicPr>
            <p:cNvPr id="11" name="Picture 10">
              <a:extLst>
                <a:ext uri="{FF2B5EF4-FFF2-40B4-BE49-F238E27FC236}">
                  <a16:creationId xmlns:a16="http://schemas.microsoft.com/office/drawing/2014/main" id="{1C92340D-D8F1-9B32-A276-A841C2BD6701}"/>
                </a:ext>
              </a:extLst>
            </p:cNvPr>
            <p:cNvPicPr>
              <a:picLocks noChangeAspect="1"/>
            </p:cNvPicPr>
            <p:nvPr/>
          </p:nvPicPr>
          <p:blipFill>
            <a:blip r:embed="rId3"/>
            <a:stretch>
              <a:fillRect/>
            </a:stretch>
          </p:blipFill>
          <p:spPr>
            <a:xfrm>
              <a:off x="4141504" y="2909623"/>
              <a:ext cx="1162285" cy="332517"/>
            </a:xfrm>
            <a:prstGeom prst="rect">
              <a:avLst/>
            </a:prstGeom>
          </p:spPr>
        </p:pic>
      </p:grpSp>
      <p:grpSp>
        <p:nvGrpSpPr>
          <p:cNvPr id="18" name="Group 17">
            <a:extLst>
              <a:ext uri="{FF2B5EF4-FFF2-40B4-BE49-F238E27FC236}">
                <a16:creationId xmlns:a16="http://schemas.microsoft.com/office/drawing/2014/main" id="{9A057448-CB05-0B9C-BDE0-40FB2E90CE8B}"/>
              </a:ext>
            </a:extLst>
          </p:cNvPr>
          <p:cNvGrpSpPr/>
          <p:nvPr/>
        </p:nvGrpSpPr>
        <p:grpSpPr>
          <a:xfrm>
            <a:off x="5522432" y="1231104"/>
            <a:ext cx="1160926" cy="3626289"/>
            <a:chOff x="5522432" y="1265516"/>
            <a:chExt cx="1160926" cy="3626289"/>
          </a:xfrm>
        </p:grpSpPr>
        <p:pic>
          <p:nvPicPr>
            <p:cNvPr id="15" name="Picture 14">
              <a:extLst>
                <a:ext uri="{FF2B5EF4-FFF2-40B4-BE49-F238E27FC236}">
                  <a16:creationId xmlns:a16="http://schemas.microsoft.com/office/drawing/2014/main" id="{C0AD6592-7AC7-AB3F-DF31-595DBBBD7357}"/>
                </a:ext>
              </a:extLst>
            </p:cNvPr>
            <p:cNvPicPr>
              <a:picLocks noChangeAspect="1"/>
            </p:cNvPicPr>
            <p:nvPr/>
          </p:nvPicPr>
          <p:blipFill>
            <a:blip r:embed="rId4"/>
            <a:stretch>
              <a:fillRect/>
            </a:stretch>
          </p:blipFill>
          <p:spPr>
            <a:xfrm>
              <a:off x="5522432" y="1265516"/>
              <a:ext cx="1155359" cy="1810365"/>
            </a:xfrm>
            <a:prstGeom prst="rect">
              <a:avLst/>
            </a:prstGeom>
          </p:spPr>
        </p:pic>
        <p:pic>
          <p:nvPicPr>
            <p:cNvPr id="17" name="Picture 16">
              <a:extLst>
                <a:ext uri="{FF2B5EF4-FFF2-40B4-BE49-F238E27FC236}">
                  <a16:creationId xmlns:a16="http://schemas.microsoft.com/office/drawing/2014/main" id="{F36753EF-6497-578C-2689-8C84A500B166}"/>
                </a:ext>
              </a:extLst>
            </p:cNvPr>
            <p:cNvPicPr>
              <a:picLocks noChangeAspect="1"/>
            </p:cNvPicPr>
            <p:nvPr/>
          </p:nvPicPr>
          <p:blipFill>
            <a:blip r:embed="rId5"/>
            <a:stretch>
              <a:fillRect/>
            </a:stretch>
          </p:blipFill>
          <p:spPr>
            <a:xfrm>
              <a:off x="5522432" y="2990445"/>
              <a:ext cx="1160926" cy="1901360"/>
            </a:xfrm>
            <a:prstGeom prst="rect">
              <a:avLst/>
            </a:prstGeom>
          </p:spPr>
        </p:pic>
      </p:grpSp>
      <p:pic>
        <p:nvPicPr>
          <p:cNvPr id="20" name="Picture 19">
            <a:extLst>
              <a:ext uri="{FF2B5EF4-FFF2-40B4-BE49-F238E27FC236}">
                <a16:creationId xmlns:a16="http://schemas.microsoft.com/office/drawing/2014/main" id="{F2071524-11AE-E5E1-D874-DD0DA9F4154D}"/>
              </a:ext>
            </a:extLst>
          </p:cNvPr>
          <p:cNvPicPr>
            <a:picLocks noChangeAspect="1"/>
          </p:cNvPicPr>
          <p:nvPr/>
        </p:nvPicPr>
        <p:blipFill>
          <a:blip r:embed="rId6"/>
          <a:stretch>
            <a:fillRect/>
          </a:stretch>
        </p:blipFill>
        <p:spPr>
          <a:xfrm>
            <a:off x="4142862" y="3384648"/>
            <a:ext cx="1160927" cy="431701"/>
          </a:xfrm>
          <a:prstGeom prst="rect">
            <a:avLst/>
          </a:prstGeom>
        </p:spPr>
      </p:pic>
      <p:sp>
        <p:nvSpPr>
          <p:cNvPr id="21" name="TextBox 20">
            <a:extLst>
              <a:ext uri="{FF2B5EF4-FFF2-40B4-BE49-F238E27FC236}">
                <a16:creationId xmlns:a16="http://schemas.microsoft.com/office/drawing/2014/main" id="{B1412F84-F460-F249-1398-E6A1E53B06AA}"/>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pic>
        <p:nvPicPr>
          <p:cNvPr id="7" name="Picture 6">
            <a:extLst>
              <a:ext uri="{FF2B5EF4-FFF2-40B4-BE49-F238E27FC236}">
                <a16:creationId xmlns:a16="http://schemas.microsoft.com/office/drawing/2014/main" id="{1F465307-8124-4762-F78D-77A430EF8EC6}"/>
              </a:ext>
            </a:extLst>
          </p:cNvPr>
          <p:cNvPicPr>
            <a:picLocks noChangeAspect="1"/>
          </p:cNvPicPr>
          <p:nvPr/>
        </p:nvPicPr>
        <p:blipFill>
          <a:blip r:embed="rId7"/>
          <a:stretch>
            <a:fillRect/>
          </a:stretch>
        </p:blipFill>
        <p:spPr>
          <a:xfrm>
            <a:off x="6801639" y="1272722"/>
            <a:ext cx="2008159" cy="2327776"/>
          </a:xfrm>
          <a:prstGeom prst="rect">
            <a:avLst/>
          </a:prstGeom>
        </p:spPr>
      </p:pic>
    </p:spTree>
    <p:extLst>
      <p:ext uri="{BB962C8B-B14F-4D97-AF65-F5344CB8AC3E}">
        <p14:creationId xmlns:p14="http://schemas.microsoft.com/office/powerpoint/2010/main" val="306604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25</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click “Add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Enter the Title ext-rtr_Border1_Core,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5</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t>Assign the </a:t>
            </a:r>
            <a:r>
              <a:rPr lang="en-US" sz="1000" b="1" dirty="0"/>
              <a:t>ext-rtr_Border1_Core</a:t>
            </a:r>
            <a:r>
              <a:rPr lang="en-US" sz="1000" dirty="0"/>
              <a:t> template to </a:t>
            </a:r>
            <a:r>
              <a:rPr lang="en-US" sz="1000" b="1" dirty="0"/>
              <a:t>border_rack_dc_a_001_Leaf1</a:t>
            </a:r>
            <a:r>
              <a:rPr lang="en-US" sz="1000" dirty="0"/>
              <a:t>, ge-0/0/3</a:t>
            </a:r>
          </a:p>
          <a:p>
            <a:pPr marL="171450" indent="-171450">
              <a:lnSpc>
                <a:spcPct val="100000"/>
              </a:lnSpc>
              <a:spcBef>
                <a:spcPts val="900"/>
              </a:spcBef>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pic>
        <p:nvPicPr>
          <p:cNvPr id="7" name="Picture 6">
            <a:extLst>
              <a:ext uri="{FF2B5EF4-FFF2-40B4-BE49-F238E27FC236}">
                <a16:creationId xmlns:a16="http://schemas.microsoft.com/office/drawing/2014/main" id="{526A4726-421A-498D-1D6E-F420E60BD79E}"/>
              </a:ext>
            </a:extLst>
          </p:cNvPr>
          <p:cNvPicPr>
            <a:picLocks noChangeAspect="1"/>
          </p:cNvPicPr>
          <p:nvPr/>
        </p:nvPicPr>
        <p:blipFill>
          <a:blip r:embed="rId2"/>
          <a:stretch>
            <a:fillRect/>
          </a:stretch>
        </p:blipFill>
        <p:spPr>
          <a:xfrm>
            <a:off x="3922861" y="2072804"/>
            <a:ext cx="4886632" cy="1616882"/>
          </a:xfrm>
          <a:prstGeom prst="rect">
            <a:avLst/>
          </a:prstGeom>
        </p:spPr>
      </p:pic>
      <p:sp>
        <p:nvSpPr>
          <p:cNvPr id="9" name="TextBox 8">
            <a:extLst>
              <a:ext uri="{FF2B5EF4-FFF2-40B4-BE49-F238E27FC236}">
                <a16:creationId xmlns:a16="http://schemas.microsoft.com/office/drawing/2014/main" id="{E74BAE70-0071-7B91-F769-03E6755FC918}"/>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Tree>
    <p:extLst>
      <p:ext uri="{BB962C8B-B14F-4D97-AF65-F5344CB8AC3E}">
        <p14:creationId xmlns:p14="http://schemas.microsoft.com/office/powerpoint/2010/main" val="280994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26</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t>Click “Add Template”</a:t>
            </a:r>
          </a:p>
          <a:p>
            <a:pPr marL="171450" indent="-171450">
              <a:lnSpc>
                <a:spcPct val="100000"/>
              </a:lnSpc>
              <a:spcBef>
                <a:spcPts val="900"/>
              </a:spcBef>
              <a:buFont typeface="Arial" panose="020B0604020202020204" pitchFamily="34" charset="0"/>
              <a:buChar char="•"/>
            </a:pPr>
            <a:r>
              <a:rPr lang="en-US" sz="1000" dirty="0"/>
              <a:t>Enter the Title </a:t>
            </a:r>
            <a:r>
              <a:rPr lang="en-US" sz="1000" dirty="0">
                <a:solidFill>
                  <a:srgbClr val="0070C0"/>
                </a:solidFill>
              </a:rPr>
              <a:t>ext-rtr_Border2_Core</a:t>
            </a:r>
            <a:r>
              <a:rPr lang="en-US" sz="1000" dirty="0"/>
              <a:t>, then add the IP Link, BGP Peering (Generic System), and Routing Policy primitives with the following configurations:</a:t>
            </a:r>
          </a:p>
          <a:p>
            <a:pPr marL="515938" lvl="1">
              <a:lnSpc>
                <a:spcPct val="100000"/>
              </a:lnSpc>
              <a:spcBef>
                <a:spcPts val="300"/>
              </a:spcBef>
            </a:pPr>
            <a:r>
              <a:rPr lang="en-US" sz="1000" dirty="0"/>
              <a:t>IP Link</a:t>
            </a:r>
          </a:p>
          <a:p>
            <a:pPr marL="857250" lvl="2">
              <a:lnSpc>
                <a:spcPct val="100000"/>
              </a:lnSpc>
              <a:spcBef>
                <a:spcPts val="300"/>
              </a:spcBef>
            </a:pPr>
            <a:r>
              <a:rPr lang="en-US" sz="700" dirty="0"/>
              <a:t>Routing Zone: Tenant-1</a:t>
            </a:r>
          </a:p>
          <a:p>
            <a:pPr marL="857250" lvl="2">
              <a:lnSpc>
                <a:spcPct val="100000"/>
              </a:lnSpc>
              <a:spcBef>
                <a:spcPts val="300"/>
              </a:spcBef>
            </a:pPr>
            <a:r>
              <a:rPr lang="en-US" sz="700" dirty="0"/>
              <a:t>Interface Type: Tagged</a:t>
            </a:r>
          </a:p>
          <a:p>
            <a:pPr marL="857250" lvl="2">
              <a:lnSpc>
                <a:spcPct val="100000"/>
              </a:lnSpc>
              <a:spcBef>
                <a:spcPts val="300"/>
              </a:spcBef>
            </a:pPr>
            <a:r>
              <a:rPr lang="en-US" sz="700" dirty="0"/>
              <a:t>VLAN ID: </a:t>
            </a:r>
            <a:r>
              <a:rPr lang="en-US" sz="700" dirty="0">
                <a:solidFill>
                  <a:srgbClr val="0070C0"/>
                </a:solidFill>
              </a:rPr>
              <a:t>6</a:t>
            </a:r>
          </a:p>
          <a:p>
            <a:pPr marL="515938" lvl="1">
              <a:lnSpc>
                <a:spcPct val="100000"/>
              </a:lnSpc>
              <a:spcBef>
                <a:spcPts val="300"/>
              </a:spcBef>
            </a:pPr>
            <a:r>
              <a:rPr lang="en-US" sz="1000" dirty="0"/>
              <a:t>BGP Peering (Generic System)</a:t>
            </a:r>
          </a:p>
          <a:p>
            <a:pPr marL="857250" lvl="2">
              <a:lnSpc>
                <a:spcPct val="100000"/>
              </a:lnSpc>
              <a:spcBef>
                <a:spcPts val="300"/>
              </a:spcBef>
            </a:pPr>
            <a:r>
              <a:rPr lang="en-US" sz="700" dirty="0"/>
              <a:t>Peer From: Interface</a:t>
            </a:r>
          </a:p>
          <a:p>
            <a:pPr marL="857250" lvl="2">
              <a:lnSpc>
                <a:spcPct val="100000"/>
              </a:lnSpc>
              <a:spcBef>
                <a:spcPts val="300"/>
              </a:spcBef>
            </a:pPr>
            <a:r>
              <a:rPr lang="en-US" sz="700" dirty="0"/>
              <a:t>Peer To: Interface/IP Endpoint</a:t>
            </a:r>
          </a:p>
          <a:p>
            <a:pPr marL="515938" lvl="1">
              <a:lnSpc>
                <a:spcPct val="100000"/>
              </a:lnSpc>
              <a:spcBef>
                <a:spcPts val="300"/>
              </a:spcBef>
            </a:pPr>
            <a:r>
              <a:rPr lang="en-US" sz="1000" dirty="0"/>
              <a:t>Routing Policy</a:t>
            </a:r>
          </a:p>
          <a:p>
            <a:pPr marL="857250" lvl="2">
              <a:lnSpc>
                <a:spcPct val="100000"/>
              </a:lnSpc>
              <a:spcBef>
                <a:spcPts val="300"/>
              </a:spcBef>
            </a:pPr>
            <a:r>
              <a:rPr lang="en-US" sz="700" dirty="0"/>
              <a:t>Routing Policy: core-router-policy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Assign the </a:t>
            </a:r>
            <a:r>
              <a:rPr lang="en-US" sz="1000" b="1" dirty="0">
                <a:solidFill>
                  <a:schemeClr val="bg1">
                    <a:lumMod val="75000"/>
                  </a:schemeClr>
                </a:solidFill>
              </a:rPr>
              <a:t>ext-rtr_Border1_Core</a:t>
            </a:r>
            <a:r>
              <a:rPr lang="en-US" sz="1000" dirty="0">
                <a:solidFill>
                  <a:schemeClr val="bg1">
                    <a:lumMod val="75000"/>
                  </a:schemeClr>
                </a:solidFill>
              </a:rPr>
              <a:t> template to </a:t>
            </a:r>
            <a:r>
              <a:rPr lang="en-US" sz="1000" b="1" dirty="0">
                <a:solidFill>
                  <a:schemeClr val="bg1">
                    <a:lumMod val="75000"/>
                  </a:schemeClr>
                </a:solidFill>
              </a:rPr>
              <a:t>border_rack_dc_a_001_Leaf2</a:t>
            </a:r>
            <a:r>
              <a:rPr lang="en-US" sz="1000" dirty="0">
                <a:solidFill>
                  <a:schemeClr val="bg1">
                    <a:lumMod val="75000"/>
                  </a:schemeClr>
                </a:solidFill>
              </a:rPr>
              <a:t>, ge-0/0/3</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Virtual &gt; Routing Zones,</a:t>
            </a:r>
            <a:r>
              <a:rPr lang="en-US" sz="1000" dirty="0">
                <a:solidFill>
                  <a:schemeClr val="bg1">
                    <a:lumMod val="75000"/>
                  </a:schemeClr>
                </a:solidFill>
              </a:rPr>
              <a:t> edit the “To Generic Link IP’s”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a:t>
            </a:r>
            <a:r>
              <a:rPr lang="en-US" sz="1000" b="1" dirty="0">
                <a:solidFill>
                  <a:schemeClr val="bg1">
                    <a:lumMod val="75000"/>
                  </a:schemeClr>
                </a:solidFill>
              </a:rPr>
              <a:t>Tenant-1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pic>
        <p:nvPicPr>
          <p:cNvPr id="20" name="Picture 19">
            <a:extLst>
              <a:ext uri="{FF2B5EF4-FFF2-40B4-BE49-F238E27FC236}">
                <a16:creationId xmlns:a16="http://schemas.microsoft.com/office/drawing/2014/main" id="{F2071524-11AE-E5E1-D874-DD0DA9F4154D}"/>
              </a:ext>
            </a:extLst>
          </p:cNvPr>
          <p:cNvPicPr>
            <a:picLocks noChangeAspect="1"/>
          </p:cNvPicPr>
          <p:nvPr/>
        </p:nvPicPr>
        <p:blipFill>
          <a:blip r:embed="rId2"/>
          <a:stretch>
            <a:fillRect/>
          </a:stretch>
        </p:blipFill>
        <p:spPr>
          <a:xfrm>
            <a:off x="4142862" y="3384648"/>
            <a:ext cx="1160927" cy="431701"/>
          </a:xfrm>
          <a:prstGeom prst="rect">
            <a:avLst/>
          </a:prstGeom>
        </p:spPr>
      </p:pic>
      <p:pic>
        <p:nvPicPr>
          <p:cNvPr id="7" name="Picture 6">
            <a:extLst>
              <a:ext uri="{FF2B5EF4-FFF2-40B4-BE49-F238E27FC236}">
                <a16:creationId xmlns:a16="http://schemas.microsoft.com/office/drawing/2014/main" id="{765FB066-E55E-6DF1-793D-91442C1A86F1}"/>
              </a:ext>
            </a:extLst>
          </p:cNvPr>
          <p:cNvPicPr>
            <a:picLocks noChangeAspect="1"/>
          </p:cNvPicPr>
          <p:nvPr/>
        </p:nvPicPr>
        <p:blipFill>
          <a:blip r:embed="rId3"/>
          <a:stretch>
            <a:fillRect/>
          </a:stretch>
        </p:blipFill>
        <p:spPr>
          <a:xfrm>
            <a:off x="4151764" y="1292942"/>
            <a:ext cx="1152025" cy="1938184"/>
          </a:xfrm>
          <a:prstGeom prst="rect">
            <a:avLst/>
          </a:prstGeom>
        </p:spPr>
      </p:pic>
      <p:pic>
        <p:nvPicPr>
          <p:cNvPr id="19" name="Picture 18">
            <a:extLst>
              <a:ext uri="{FF2B5EF4-FFF2-40B4-BE49-F238E27FC236}">
                <a16:creationId xmlns:a16="http://schemas.microsoft.com/office/drawing/2014/main" id="{A0958866-E065-A8A7-3FB8-9FCFCA049FAC}"/>
              </a:ext>
            </a:extLst>
          </p:cNvPr>
          <p:cNvPicPr>
            <a:picLocks noChangeAspect="1"/>
          </p:cNvPicPr>
          <p:nvPr/>
        </p:nvPicPr>
        <p:blipFill>
          <a:blip r:embed="rId4"/>
          <a:stretch>
            <a:fillRect/>
          </a:stretch>
        </p:blipFill>
        <p:spPr>
          <a:xfrm>
            <a:off x="4161762" y="1194202"/>
            <a:ext cx="690457" cy="91267"/>
          </a:xfrm>
          <a:prstGeom prst="rect">
            <a:avLst/>
          </a:prstGeom>
        </p:spPr>
      </p:pic>
      <p:grpSp>
        <p:nvGrpSpPr>
          <p:cNvPr id="25" name="Group 24">
            <a:extLst>
              <a:ext uri="{FF2B5EF4-FFF2-40B4-BE49-F238E27FC236}">
                <a16:creationId xmlns:a16="http://schemas.microsoft.com/office/drawing/2014/main" id="{43B09A89-E0C6-559F-F0AC-7C8B9D46DD54}"/>
              </a:ext>
            </a:extLst>
          </p:cNvPr>
          <p:cNvGrpSpPr/>
          <p:nvPr/>
        </p:nvGrpSpPr>
        <p:grpSpPr>
          <a:xfrm>
            <a:off x="5489175" y="1158250"/>
            <a:ext cx="1150815" cy="3605326"/>
            <a:chOff x="5489175" y="1158250"/>
            <a:chExt cx="1150815" cy="3605326"/>
          </a:xfrm>
        </p:grpSpPr>
        <p:pic>
          <p:nvPicPr>
            <p:cNvPr id="22" name="Picture 21">
              <a:extLst>
                <a:ext uri="{FF2B5EF4-FFF2-40B4-BE49-F238E27FC236}">
                  <a16:creationId xmlns:a16="http://schemas.microsoft.com/office/drawing/2014/main" id="{1BEF36E8-9E21-92F1-ACE9-980F43DE28A6}"/>
                </a:ext>
              </a:extLst>
            </p:cNvPr>
            <p:cNvPicPr>
              <a:picLocks noChangeAspect="1"/>
            </p:cNvPicPr>
            <p:nvPr/>
          </p:nvPicPr>
          <p:blipFill>
            <a:blip r:embed="rId5"/>
            <a:stretch>
              <a:fillRect/>
            </a:stretch>
          </p:blipFill>
          <p:spPr>
            <a:xfrm>
              <a:off x="5489175" y="1158250"/>
              <a:ext cx="1150815" cy="1904901"/>
            </a:xfrm>
            <a:prstGeom prst="rect">
              <a:avLst/>
            </a:prstGeom>
          </p:spPr>
        </p:pic>
        <p:pic>
          <p:nvPicPr>
            <p:cNvPr id="24" name="Picture 23">
              <a:extLst>
                <a:ext uri="{FF2B5EF4-FFF2-40B4-BE49-F238E27FC236}">
                  <a16:creationId xmlns:a16="http://schemas.microsoft.com/office/drawing/2014/main" id="{7AB657A5-2F9B-B1F7-A1FB-2310DD510042}"/>
                </a:ext>
              </a:extLst>
            </p:cNvPr>
            <p:cNvPicPr>
              <a:picLocks noChangeAspect="1"/>
            </p:cNvPicPr>
            <p:nvPr/>
          </p:nvPicPr>
          <p:blipFill>
            <a:blip r:embed="rId6"/>
            <a:stretch>
              <a:fillRect/>
            </a:stretch>
          </p:blipFill>
          <p:spPr>
            <a:xfrm>
              <a:off x="5489175" y="2984495"/>
              <a:ext cx="1150815" cy="1779081"/>
            </a:xfrm>
            <a:prstGeom prst="rect">
              <a:avLst/>
            </a:prstGeom>
          </p:spPr>
        </p:pic>
      </p:grpSp>
      <p:sp>
        <p:nvSpPr>
          <p:cNvPr id="26" name="TextBox 25">
            <a:extLst>
              <a:ext uri="{FF2B5EF4-FFF2-40B4-BE49-F238E27FC236}">
                <a16:creationId xmlns:a16="http://schemas.microsoft.com/office/drawing/2014/main" id="{8CB0DFE1-427E-6EEA-C9B1-0074FAA839F4}"/>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pic>
        <p:nvPicPr>
          <p:cNvPr id="5" name="Picture 4">
            <a:extLst>
              <a:ext uri="{FF2B5EF4-FFF2-40B4-BE49-F238E27FC236}">
                <a16:creationId xmlns:a16="http://schemas.microsoft.com/office/drawing/2014/main" id="{79EF6C1C-50FD-A563-9236-6C2016C713B0}"/>
              </a:ext>
            </a:extLst>
          </p:cNvPr>
          <p:cNvPicPr>
            <a:picLocks noChangeAspect="1"/>
          </p:cNvPicPr>
          <p:nvPr/>
        </p:nvPicPr>
        <p:blipFill>
          <a:blip r:embed="rId7"/>
          <a:stretch>
            <a:fillRect/>
          </a:stretch>
        </p:blipFill>
        <p:spPr>
          <a:xfrm>
            <a:off x="6801639" y="1272722"/>
            <a:ext cx="2008159" cy="2327776"/>
          </a:xfrm>
          <a:prstGeom prst="rect">
            <a:avLst/>
          </a:prstGeom>
        </p:spPr>
      </p:pic>
    </p:spTree>
    <p:extLst>
      <p:ext uri="{BB962C8B-B14F-4D97-AF65-F5344CB8AC3E}">
        <p14:creationId xmlns:p14="http://schemas.microsoft.com/office/powerpoint/2010/main" val="90914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27</a:t>
            </a:fld>
            <a:endParaRPr lang="en-US"/>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pic>
        <p:nvPicPr>
          <p:cNvPr id="6" name="Picture 5">
            <a:extLst>
              <a:ext uri="{FF2B5EF4-FFF2-40B4-BE49-F238E27FC236}">
                <a16:creationId xmlns:a16="http://schemas.microsoft.com/office/drawing/2014/main" id="{1F3B9A2C-1D8A-4967-A3C9-D29A20B8F26C}"/>
              </a:ext>
            </a:extLst>
          </p:cNvPr>
          <p:cNvPicPr>
            <a:picLocks noChangeAspect="1"/>
          </p:cNvPicPr>
          <p:nvPr/>
        </p:nvPicPr>
        <p:blipFill>
          <a:blip r:embed="rId2"/>
          <a:stretch>
            <a:fillRect/>
          </a:stretch>
        </p:blipFill>
        <p:spPr>
          <a:xfrm>
            <a:off x="3922861" y="2218003"/>
            <a:ext cx="4916129" cy="1643543"/>
          </a:xfrm>
          <a:prstGeom prst="rect">
            <a:avLst/>
          </a:prstGeom>
        </p:spPr>
      </p:pic>
      <p:sp>
        <p:nvSpPr>
          <p:cNvPr id="8" name="TextBox 7">
            <a:extLst>
              <a:ext uri="{FF2B5EF4-FFF2-40B4-BE49-F238E27FC236}">
                <a16:creationId xmlns:a16="http://schemas.microsoft.com/office/drawing/2014/main" id="{7105C6DA-9DCA-E5E7-672F-4103B167EC7A}"/>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9" name="Content Placeholder 2">
            <a:extLst>
              <a:ext uri="{FF2B5EF4-FFF2-40B4-BE49-F238E27FC236}">
                <a16:creationId xmlns:a16="http://schemas.microsoft.com/office/drawing/2014/main" id="{02A81F3B-FDC0-F23D-E1C7-5A185B066A6D}"/>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“Add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Enter the Title ext-rtr_Border2_Core,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t>Assign the </a:t>
            </a:r>
            <a:r>
              <a:rPr lang="en-US" sz="1000" b="1" dirty="0"/>
              <a:t>ext-rtr_Border1_Core</a:t>
            </a:r>
            <a:r>
              <a:rPr lang="en-US" sz="1000" dirty="0"/>
              <a:t> template to </a:t>
            </a:r>
            <a:r>
              <a:rPr lang="en-US" sz="1000" b="1" dirty="0"/>
              <a:t>border_rack_dc_a_001_Leaf2</a:t>
            </a:r>
            <a:r>
              <a:rPr lang="en-US" sz="1000" dirty="0"/>
              <a:t>, ge-0/0/3</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Virtual &gt; Routing Zones,</a:t>
            </a:r>
            <a:r>
              <a:rPr lang="en-US" sz="1000" dirty="0">
                <a:solidFill>
                  <a:schemeClr val="bg1">
                    <a:lumMod val="75000"/>
                  </a:schemeClr>
                </a:solidFill>
              </a:rPr>
              <a:t> edit the “To Generic Link IP’s”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a:t>
            </a:r>
            <a:r>
              <a:rPr lang="en-US" sz="1000" b="1" dirty="0">
                <a:solidFill>
                  <a:schemeClr val="bg1">
                    <a:lumMod val="75000"/>
                  </a:schemeClr>
                </a:solidFill>
              </a:rPr>
              <a:t>Tenant-1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p:txBody>
      </p:sp>
    </p:spTree>
    <p:extLst>
      <p:ext uri="{BB962C8B-B14F-4D97-AF65-F5344CB8AC3E}">
        <p14:creationId xmlns:p14="http://schemas.microsoft.com/office/powerpoint/2010/main" val="336458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28</a:t>
            </a:fld>
            <a:endParaRPr lang="en-US"/>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sp>
        <p:nvSpPr>
          <p:cNvPr id="8" name="TextBox 7">
            <a:extLst>
              <a:ext uri="{FF2B5EF4-FFF2-40B4-BE49-F238E27FC236}">
                <a16:creationId xmlns:a16="http://schemas.microsoft.com/office/drawing/2014/main" id="{7105C6DA-9DCA-E5E7-672F-4103B167EC7A}"/>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pic>
        <p:nvPicPr>
          <p:cNvPr id="10" name="Picture 9">
            <a:extLst>
              <a:ext uri="{FF2B5EF4-FFF2-40B4-BE49-F238E27FC236}">
                <a16:creationId xmlns:a16="http://schemas.microsoft.com/office/drawing/2014/main" id="{C0B6F4E8-1BB1-4A9E-A17E-9929B430FF5F}"/>
              </a:ext>
            </a:extLst>
          </p:cNvPr>
          <p:cNvPicPr>
            <a:picLocks noChangeAspect="1"/>
          </p:cNvPicPr>
          <p:nvPr/>
        </p:nvPicPr>
        <p:blipFill>
          <a:blip r:embed="rId2"/>
          <a:stretch>
            <a:fillRect/>
          </a:stretch>
        </p:blipFill>
        <p:spPr>
          <a:xfrm>
            <a:off x="5515963" y="3495024"/>
            <a:ext cx="3318387" cy="1353055"/>
          </a:xfrm>
          <a:prstGeom prst="rect">
            <a:avLst/>
          </a:prstGeom>
        </p:spPr>
      </p:pic>
      <p:grpSp>
        <p:nvGrpSpPr>
          <p:cNvPr id="14" name="Group 13">
            <a:extLst>
              <a:ext uri="{FF2B5EF4-FFF2-40B4-BE49-F238E27FC236}">
                <a16:creationId xmlns:a16="http://schemas.microsoft.com/office/drawing/2014/main" id="{6A88ED59-3873-4BAC-1F3C-5E6F5B2B6E19}"/>
              </a:ext>
            </a:extLst>
          </p:cNvPr>
          <p:cNvGrpSpPr/>
          <p:nvPr/>
        </p:nvGrpSpPr>
        <p:grpSpPr>
          <a:xfrm>
            <a:off x="3922861" y="1080108"/>
            <a:ext cx="4341990" cy="2711195"/>
            <a:chOff x="3922861" y="1080108"/>
            <a:chExt cx="4341990" cy="2711195"/>
          </a:xfrm>
        </p:grpSpPr>
        <p:pic>
          <p:nvPicPr>
            <p:cNvPr id="7" name="Picture 6">
              <a:extLst>
                <a:ext uri="{FF2B5EF4-FFF2-40B4-BE49-F238E27FC236}">
                  <a16:creationId xmlns:a16="http://schemas.microsoft.com/office/drawing/2014/main" id="{DEDD6893-00E7-D143-9220-8820297E5362}"/>
                </a:ext>
              </a:extLst>
            </p:cNvPr>
            <p:cNvPicPr>
              <a:picLocks noChangeAspect="1"/>
            </p:cNvPicPr>
            <p:nvPr/>
          </p:nvPicPr>
          <p:blipFill>
            <a:blip r:embed="rId3"/>
            <a:stretch>
              <a:fillRect/>
            </a:stretch>
          </p:blipFill>
          <p:spPr>
            <a:xfrm>
              <a:off x="3922861" y="1080108"/>
              <a:ext cx="4341990" cy="2711195"/>
            </a:xfrm>
            <a:prstGeom prst="rect">
              <a:avLst/>
            </a:prstGeom>
          </p:spPr>
        </p:pic>
        <p:pic>
          <p:nvPicPr>
            <p:cNvPr id="13" name="Picture 12">
              <a:extLst>
                <a:ext uri="{FF2B5EF4-FFF2-40B4-BE49-F238E27FC236}">
                  <a16:creationId xmlns:a16="http://schemas.microsoft.com/office/drawing/2014/main" id="{E7B383B2-7856-8F66-8941-D9663AC6E6AA}"/>
                </a:ext>
              </a:extLst>
            </p:cNvPr>
            <p:cNvPicPr>
              <a:picLocks noChangeAspect="1"/>
            </p:cNvPicPr>
            <p:nvPr/>
          </p:nvPicPr>
          <p:blipFill>
            <a:blip r:embed="rId4"/>
            <a:stretch>
              <a:fillRect/>
            </a:stretch>
          </p:blipFill>
          <p:spPr>
            <a:xfrm>
              <a:off x="4664893" y="1131347"/>
              <a:ext cx="119257" cy="60639"/>
            </a:xfrm>
            <a:prstGeom prst="rect">
              <a:avLst/>
            </a:prstGeom>
          </p:spPr>
        </p:pic>
      </p:grpSp>
      <p:sp>
        <p:nvSpPr>
          <p:cNvPr id="11" name="Content Placeholder 2">
            <a:extLst>
              <a:ext uri="{FF2B5EF4-FFF2-40B4-BE49-F238E27FC236}">
                <a16:creationId xmlns:a16="http://schemas.microsoft.com/office/drawing/2014/main" id="{2641E72B-79F1-6ADB-5402-4917A232747A}"/>
              </a:ext>
            </a:extLst>
          </p:cNvPr>
          <p:cNvSpPr txBox="1">
            <a:spLocks/>
          </p:cNvSpPr>
          <p:nvPr/>
        </p:nvSpPr>
        <p:spPr>
          <a:xfrm>
            <a:off x="383094" y="1161666"/>
            <a:ext cx="3539767" cy="3763051"/>
          </a:xfrm>
          <a:prstGeom prst="rect">
            <a:avLst/>
          </a:prstGeom>
        </p:spPr>
        <p:txBody>
          <a:bodyPr vert="horz" lIns="0" tIns="0" rIns="0" bIns="0" rtlCol="0">
            <a:noAutofit/>
          </a:bodyPr>
          <a:lst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“Add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Enter the Title ext-rtr_Border2_Core,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Assign the </a:t>
            </a:r>
            <a:r>
              <a:rPr lang="en-US" sz="1000" b="1" dirty="0">
                <a:solidFill>
                  <a:schemeClr val="bg1">
                    <a:lumMod val="75000"/>
                  </a:schemeClr>
                </a:solidFill>
              </a:rPr>
              <a:t>ext-rtr_Border1_Core</a:t>
            </a:r>
            <a:r>
              <a:rPr lang="en-US" sz="1000" dirty="0">
                <a:solidFill>
                  <a:schemeClr val="bg1">
                    <a:lumMod val="75000"/>
                  </a:schemeClr>
                </a:solidFill>
              </a:rPr>
              <a:t> template to </a:t>
            </a:r>
            <a:r>
              <a:rPr lang="en-US" sz="1000" b="1" dirty="0">
                <a:solidFill>
                  <a:schemeClr val="bg1">
                    <a:lumMod val="75000"/>
                  </a:schemeClr>
                </a:solidFill>
              </a:rPr>
              <a:t>border_rack_dc_a_001_Leaf2</a:t>
            </a:r>
            <a:r>
              <a:rPr lang="en-US" sz="1000" dirty="0">
                <a:solidFill>
                  <a:schemeClr val="bg1">
                    <a:lumMod val="75000"/>
                  </a:schemeClr>
                </a:solidFill>
              </a:rPr>
              <a:t>, ge-0/0/3</a:t>
            </a:r>
          </a:p>
          <a:p>
            <a:pPr marL="171450" indent="-171450">
              <a:lnSpc>
                <a:spcPct val="100000"/>
              </a:lnSpc>
              <a:spcBef>
                <a:spcPts val="300"/>
              </a:spcBef>
              <a:buFont typeface="Arial" panose="020B0604020202020204" pitchFamily="34" charset="0"/>
              <a:buChar char="•"/>
            </a:pPr>
            <a:r>
              <a:rPr lang="en-US" sz="1000" dirty="0"/>
              <a:t>Go to </a:t>
            </a:r>
            <a:r>
              <a:rPr lang="en-US" sz="1000" b="1" dirty="0"/>
              <a:t>Blueprints &gt; DC-A &gt; Staged &gt; Virtual &gt; Routing Zones,</a:t>
            </a:r>
            <a:r>
              <a:rPr lang="en-US" sz="1000" dirty="0"/>
              <a:t> edit the “To Generic Link IP’s” Resource Allocation, and assign the </a:t>
            </a:r>
            <a:r>
              <a:rPr lang="en-US" sz="1000" b="1" dirty="0"/>
              <a:t>External Links</a:t>
            </a:r>
            <a:r>
              <a:rPr lang="en-US" sz="1000" dirty="0"/>
              <a:t> pool to </a:t>
            </a:r>
            <a:r>
              <a:rPr lang="en-US" sz="1000" b="1" dirty="0"/>
              <a:t>Tenant-1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Commit the Blueprint</a:t>
            </a:r>
          </a:p>
        </p:txBody>
      </p:sp>
    </p:spTree>
    <p:extLst>
      <p:ext uri="{BB962C8B-B14F-4D97-AF65-F5344CB8AC3E}">
        <p14:creationId xmlns:p14="http://schemas.microsoft.com/office/powerpoint/2010/main" val="51020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29</a:t>
            </a:fld>
            <a:endParaRPr lang="en-US"/>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sp>
        <p:nvSpPr>
          <p:cNvPr id="8" name="TextBox 7">
            <a:extLst>
              <a:ext uri="{FF2B5EF4-FFF2-40B4-BE49-F238E27FC236}">
                <a16:creationId xmlns:a16="http://schemas.microsoft.com/office/drawing/2014/main" id="{E767F454-0F34-B90F-E851-64762C9F4BE7}"/>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9" name="Content Placeholder 2">
            <a:extLst>
              <a:ext uri="{FF2B5EF4-FFF2-40B4-BE49-F238E27FC236}">
                <a16:creationId xmlns:a16="http://schemas.microsoft.com/office/drawing/2014/main" id="{F3FB6CE3-3DC6-6D7B-26A1-AB3E3E7D9002}"/>
              </a:ext>
            </a:extLst>
          </p:cNvPr>
          <p:cNvSpPr txBox="1">
            <a:spLocks/>
          </p:cNvSpPr>
          <p:nvPr/>
        </p:nvSpPr>
        <p:spPr>
          <a:xfrm>
            <a:off x="378978" y="1191561"/>
            <a:ext cx="3539767" cy="3763051"/>
          </a:xfrm>
          <a:prstGeom prst="rect">
            <a:avLst/>
          </a:prstGeom>
        </p:spPr>
        <p:txBody>
          <a:bodyPr vert="horz" lIns="0" tIns="0" rIns="0" bIns="0" rtlCol="0">
            <a:noAutofit/>
          </a:bodyPr>
          <a:lstStyle>
            <a:lvl1pPr marL="0" indent="0" algn="l" defTabSz="685800" rtl="0" eaLnBrk="1" latinLnBrk="0" hangingPunct="1">
              <a:lnSpc>
                <a:spcPct val="95000"/>
              </a:lnSpc>
              <a:spcBef>
                <a:spcPts val="1200"/>
              </a:spcBef>
              <a:buFont typeface="Arial" panose="020B0604020202020204" pitchFamily="34" charset="0"/>
              <a:buNone/>
              <a:defRPr sz="1500" kern="1200">
                <a:solidFill>
                  <a:schemeClr val="tx1"/>
                </a:solidFill>
                <a:latin typeface="+mn-lt"/>
                <a:ea typeface="+mn-ea"/>
                <a:cs typeface="+mn-cs"/>
              </a:defRPr>
            </a:lvl1pPr>
            <a:lvl2pPr marL="344488" indent="-171450" algn="l" defTabSz="685800" rtl="0" eaLnBrk="1" latinLnBrk="0" hangingPunct="1">
              <a:lnSpc>
                <a:spcPct val="95000"/>
              </a:lnSpc>
              <a:spcBef>
                <a:spcPts val="375"/>
              </a:spcBef>
              <a:buFont typeface="Arial" panose="020B0604020202020204" pitchFamily="34" charset="0"/>
              <a:buChar char="•"/>
              <a:defRPr sz="1500" kern="1200">
                <a:solidFill>
                  <a:schemeClr val="tx1"/>
                </a:solidFill>
                <a:latin typeface="+mn-lt"/>
                <a:ea typeface="+mn-ea"/>
                <a:cs typeface="+mn-cs"/>
              </a:defRPr>
            </a:lvl2pPr>
            <a:lvl3pPr marL="685800" indent="-171450" algn="l" defTabSz="685800" rtl="0" eaLnBrk="1" latinLnBrk="0" hangingPunct="1">
              <a:lnSpc>
                <a:spcPct val="95000"/>
              </a:lnSpc>
              <a:spcBef>
                <a:spcPts val="375"/>
              </a:spcBef>
              <a:buFont typeface="Arial" panose="020B0604020202020204" pitchFamily="34" charset="0"/>
              <a:buChar char="•"/>
              <a:defRPr sz="1200" kern="1200">
                <a:solidFill>
                  <a:schemeClr val="tx1"/>
                </a:solidFill>
                <a:latin typeface="+mn-lt"/>
                <a:ea typeface="+mn-ea"/>
                <a:cs typeface="+mn-cs"/>
              </a:defRPr>
            </a:lvl3pPr>
            <a:lvl4pPr marL="969963"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4pPr>
            <a:lvl5pPr marL="1316038" indent="-171450" algn="l" defTabSz="685800" rtl="0" eaLnBrk="1" latinLnBrk="0" hangingPunct="1">
              <a:lnSpc>
                <a:spcPct val="95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“Add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Enter the Title ext-rtr_Border2_Core,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Assign the ext-rtr_Border1_Core template to border_rack_dc_a_001_Leaf2, ge-0/0/3</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Virtual &gt; Routing Zones,</a:t>
            </a:r>
            <a:r>
              <a:rPr lang="en-US" sz="1000" dirty="0">
                <a:solidFill>
                  <a:schemeClr val="bg1">
                    <a:lumMod val="75000"/>
                  </a:schemeClr>
                </a:solidFill>
              </a:rPr>
              <a:t> edit the “To Generic Link IP’s”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a:t>
            </a:r>
            <a:r>
              <a:rPr lang="en-US" sz="1000" b="1" dirty="0">
                <a:solidFill>
                  <a:schemeClr val="bg1">
                    <a:lumMod val="75000"/>
                  </a:schemeClr>
                </a:solidFill>
              </a:rPr>
              <a:t>Tenant-1</a:t>
            </a:r>
          </a:p>
          <a:p>
            <a:pPr marL="171450" indent="-171450">
              <a:lnSpc>
                <a:spcPct val="100000"/>
              </a:lnSpc>
              <a:spcBef>
                <a:spcPts val="900"/>
              </a:spcBef>
              <a:buFont typeface="Arial" panose="020B0604020202020204" pitchFamily="34" charset="0"/>
              <a:buChar char="•"/>
            </a:pPr>
            <a:r>
              <a:rPr lang="en-US" sz="1000" dirty="0"/>
              <a:t>Commit the Blueprint</a:t>
            </a:r>
          </a:p>
        </p:txBody>
      </p:sp>
      <p:pic>
        <p:nvPicPr>
          <p:cNvPr id="14" name="Picture 13">
            <a:extLst>
              <a:ext uri="{FF2B5EF4-FFF2-40B4-BE49-F238E27FC236}">
                <a16:creationId xmlns:a16="http://schemas.microsoft.com/office/drawing/2014/main" id="{1E09D94A-04B4-7E7E-A8FE-74D9561E2E43}"/>
              </a:ext>
            </a:extLst>
          </p:cNvPr>
          <p:cNvPicPr>
            <a:picLocks noChangeAspect="1"/>
          </p:cNvPicPr>
          <p:nvPr/>
        </p:nvPicPr>
        <p:blipFill>
          <a:blip r:embed="rId2"/>
          <a:stretch>
            <a:fillRect/>
          </a:stretch>
        </p:blipFill>
        <p:spPr>
          <a:xfrm>
            <a:off x="4121049" y="1455888"/>
            <a:ext cx="4688749" cy="2999899"/>
          </a:xfrm>
          <a:prstGeom prst="rect">
            <a:avLst/>
          </a:prstGeom>
        </p:spPr>
      </p:pic>
    </p:spTree>
    <p:extLst>
      <p:ext uri="{BB962C8B-B14F-4D97-AF65-F5344CB8AC3E}">
        <p14:creationId xmlns:p14="http://schemas.microsoft.com/office/powerpoint/2010/main" val="376804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D69-91EE-4129-AC00-53D38324D1BC}"/>
              </a:ext>
            </a:extLst>
          </p:cNvPr>
          <p:cNvSpPr>
            <a:spLocks noGrp="1"/>
          </p:cNvSpPr>
          <p:nvPr>
            <p:ph type="ctrTitle"/>
          </p:nvPr>
        </p:nvSpPr>
        <p:spPr>
          <a:xfrm>
            <a:off x="2525118" y="473558"/>
            <a:ext cx="3802040" cy="502212"/>
          </a:xfrm>
        </p:spPr>
        <p:txBody>
          <a:bodyPr/>
          <a:lstStyle/>
          <a:p>
            <a:r>
              <a:rPr lang="en-US" sz="2400" cap="none"/>
              <a:t>Day-1 Service Provisioning</a:t>
            </a:r>
          </a:p>
        </p:txBody>
      </p:sp>
      <p:sp>
        <p:nvSpPr>
          <p:cNvPr id="3" name="TextBox 2">
            <a:extLst>
              <a:ext uri="{FF2B5EF4-FFF2-40B4-BE49-F238E27FC236}">
                <a16:creationId xmlns:a16="http://schemas.microsoft.com/office/drawing/2014/main" id="{A427F910-B5B3-9449-A844-00D003497BC2}"/>
              </a:ext>
            </a:extLst>
          </p:cNvPr>
          <p:cNvSpPr txBox="1"/>
          <p:nvPr/>
        </p:nvSpPr>
        <p:spPr>
          <a:xfrm>
            <a:off x="3100077" y="1202834"/>
            <a:ext cx="3070071" cy="227184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200" dirty="0">
                <a:solidFill>
                  <a:schemeClr val="bg1">
                    <a:lumMod val="75000"/>
                  </a:schemeClr>
                </a:solidFill>
              </a:rPr>
              <a:t>Create Routing Zones</a:t>
            </a:r>
          </a:p>
          <a:p>
            <a:pPr marL="285750" indent="-285750">
              <a:lnSpc>
                <a:spcPct val="150000"/>
              </a:lnSpc>
              <a:buFont typeface="Arial" panose="020B0604020202020204" pitchFamily="34" charset="0"/>
              <a:buChar char="•"/>
            </a:pPr>
            <a:r>
              <a:rPr lang="en-US" sz="1200" dirty="0">
                <a:solidFill>
                  <a:schemeClr val="bg1">
                    <a:lumMod val="75000"/>
                  </a:schemeClr>
                </a:solidFill>
              </a:rPr>
              <a:t>Create Virtual Networks</a:t>
            </a:r>
          </a:p>
          <a:p>
            <a:pPr marL="285750" indent="-285750">
              <a:lnSpc>
                <a:spcPct val="150000"/>
              </a:lnSpc>
              <a:buFont typeface="Arial" panose="020B0604020202020204" pitchFamily="34" charset="0"/>
              <a:buChar char="•"/>
            </a:pPr>
            <a:r>
              <a:rPr lang="en-US" sz="1200" dirty="0">
                <a:solidFill>
                  <a:schemeClr val="bg1">
                    <a:lumMod val="75000"/>
                  </a:schemeClr>
                </a:solidFill>
              </a:rPr>
              <a:t>Assign Virtual Network to Switchports</a:t>
            </a:r>
          </a:p>
          <a:p>
            <a:pPr marL="285750" indent="-285750">
              <a:lnSpc>
                <a:spcPct val="150000"/>
              </a:lnSpc>
              <a:buFont typeface="Arial" panose="020B0604020202020204" pitchFamily="34" charset="0"/>
              <a:buChar char="•"/>
            </a:pPr>
            <a:r>
              <a:rPr lang="en-US" sz="1200" dirty="0">
                <a:solidFill>
                  <a:schemeClr val="bg1">
                    <a:lumMod val="75000"/>
                  </a:schemeClr>
                </a:solidFill>
              </a:rPr>
              <a:t>Add Testing Hosts</a:t>
            </a:r>
          </a:p>
          <a:p>
            <a:pPr marL="285750" indent="-285750">
              <a:lnSpc>
                <a:spcPct val="150000"/>
              </a:lnSpc>
              <a:buFont typeface="Arial" panose="020B0604020202020204" pitchFamily="34" charset="0"/>
              <a:buChar char="•"/>
            </a:pPr>
            <a:r>
              <a:rPr lang="en-US" sz="1200" dirty="0">
                <a:solidFill>
                  <a:schemeClr val="bg1">
                    <a:lumMod val="75000"/>
                  </a:schemeClr>
                </a:solidFill>
              </a:rPr>
              <a:t>Data Center Interconnect (OTT)</a:t>
            </a:r>
          </a:p>
          <a:p>
            <a:pPr marL="285750" indent="-285750">
              <a:lnSpc>
                <a:spcPct val="150000"/>
              </a:lnSpc>
              <a:buFont typeface="Arial" panose="020B0604020202020204" pitchFamily="34" charset="0"/>
              <a:buChar char="•"/>
            </a:pPr>
            <a:r>
              <a:rPr lang="en-US" sz="1200" dirty="0">
                <a:solidFill>
                  <a:schemeClr val="bg1">
                    <a:lumMod val="75000"/>
                  </a:schemeClr>
                </a:solidFill>
              </a:rPr>
              <a:t>DCI Addendum – Direct Peering</a:t>
            </a:r>
          </a:p>
          <a:p>
            <a:pPr marL="285750" indent="-285750">
              <a:lnSpc>
                <a:spcPct val="150000"/>
              </a:lnSpc>
              <a:buFont typeface="Arial" panose="020B0604020202020204" pitchFamily="34" charset="0"/>
              <a:buChar char="•"/>
            </a:pPr>
            <a:r>
              <a:rPr lang="en-US" sz="1200" b="1" dirty="0">
                <a:solidFill>
                  <a:schemeClr val="bg1"/>
                </a:solidFill>
              </a:rPr>
              <a:t>Core Connectivity</a:t>
            </a:r>
          </a:p>
          <a:p>
            <a:pPr marL="285750" indent="-285750">
              <a:lnSpc>
                <a:spcPct val="150000"/>
              </a:lnSpc>
              <a:buFont typeface="Arial" panose="020B0604020202020204" pitchFamily="34" charset="0"/>
              <a:buChar char="•"/>
            </a:pPr>
            <a:r>
              <a:rPr lang="en-US" sz="1200" dirty="0">
                <a:solidFill>
                  <a:schemeClr val="bg1">
                    <a:lumMod val="75000"/>
                  </a:schemeClr>
                </a:solidFill>
              </a:rPr>
              <a:t>Internet Connectivity</a:t>
            </a:r>
          </a:p>
        </p:txBody>
      </p:sp>
    </p:spTree>
    <p:extLst>
      <p:ext uri="{BB962C8B-B14F-4D97-AF65-F5344CB8AC3E}">
        <p14:creationId xmlns:p14="http://schemas.microsoft.com/office/powerpoint/2010/main" val="7499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External Router for Core/WAN Connectivity</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30</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Virtual &gt; Protocol Sessions </a:t>
            </a:r>
            <a:r>
              <a:rPr lang="en-US" sz="1000" dirty="0"/>
              <a:t>and note the peer addresses for your new links</a:t>
            </a:r>
          </a:p>
          <a:p>
            <a:pPr>
              <a:lnSpc>
                <a:spcPct val="100000"/>
              </a:lnSpc>
              <a:spcBef>
                <a:spcPts val="900"/>
              </a:spcBef>
            </a:pPr>
            <a:r>
              <a:rPr lang="en-US" sz="1000" dirty="0">
                <a:solidFill>
                  <a:schemeClr val="bg1">
                    <a:lumMod val="75000"/>
                  </a:schemeClr>
                </a:solidFill>
              </a:rPr>
              <a:t>We will configure the external router to peer with the border </a:t>
            </a:r>
            <a:r>
              <a:rPr lang="en-US" sz="1000" dirty="0" err="1">
                <a:solidFill>
                  <a:schemeClr val="bg1">
                    <a:lumMod val="75000"/>
                  </a:schemeClr>
                </a:solidFill>
              </a:rPr>
              <a:t>leafs</a:t>
            </a:r>
            <a:r>
              <a:rPr lang="en-US" sz="1000" dirty="0">
                <a:solidFill>
                  <a:schemeClr val="bg1">
                    <a:lumMod val="75000"/>
                  </a:schemeClr>
                </a:solidFill>
              </a:rPr>
              <a:t> on the assigned VLAN’s and transit nets. We should see host IP’s advertised to the external router, and we will only advertise a default route into the Tenant-1 VRF. For now, this default will be a static discard. We’ll update that later when we add our upstream WAN router.</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Configure </a:t>
            </a:r>
            <a:r>
              <a:rPr lang="en-US" sz="1000" b="1" dirty="0">
                <a:solidFill>
                  <a:schemeClr val="bg1">
                    <a:lumMod val="75000"/>
                  </a:schemeClr>
                </a:solidFill>
              </a:rPr>
              <a:t>ext-rtr1</a:t>
            </a:r>
            <a:r>
              <a:rPr lang="en-US" sz="1000" dirty="0">
                <a:solidFill>
                  <a:schemeClr val="bg1">
                    <a:lumMod val="75000"/>
                  </a:schemeClr>
                </a:solidFill>
              </a:rPr>
              <a:t>:</a:t>
            </a:r>
          </a:p>
          <a:p>
            <a:pPr marL="515938" lvl="1">
              <a:lnSpc>
                <a:spcPct val="100000"/>
              </a:lnSpc>
              <a:spcBef>
                <a:spcPts val="300"/>
              </a:spcBef>
            </a:pPr>
            <a:r>
              <a:rPr lang="en-US" sz="800" i="1" dirty="0">
                <a:solidFill>
                  <a:schemeClr val="bg1">
                    <a:lumMod val="75000"/>
                  </a:schemeClr>
                </a:solidFill>
              </a:rPr>
              <a:t>set interfaces ge-0/0/1.5 </a:t>
            </a:r>
            <a:r>
              <a:rPr lang="en-US" sz="800" i="1" dirty="0" err="1">
                <a:solidFill>
                  <a:schemeClr val="bg1">
                    <a:lumMod val="75000"/>
                  </a:schemeClr>
                </a:solidFill>
              </a:rPr>
              <a:t>vlan</a:t>
            </a:r>
            <a:r>
              <a:rPr lang="en-US" sz="800" i="1" dirty="0">
                <a:solidFill>
                  <a:schemeClr val="bg1">
                    <a:lumMod val="75000"/>
                  </a:schemeClr>
                </a:solidFill>
              </a:rPr>
              <a:t>-id 5 family </a:t>
            </a:r>
            <a:r>
              <a:rPr lang="en-US" sz="800" i="1" dirty="0" err="1">
                <a:solidFill>
                  <a:schemeClr val="bg1">
                    <a:lumMod val="75000"/>
                  </a:schemeClr>
                </a:solidFill>
              </a:rPr>
              <a:t>inet</a:t>
            </a:r>
            <a:r>
              <a:rPr lang="en-US" sz="800" i="1" dirty="0">
                <a:solidFill>
                  <a:schemeClr val="bg1">
                    <a:lumMod val="75000"/>
                  </a:schemeClr>
                </a:solidFill>
              </a:rPr>
              <a:t> address 10.3.0.9/31</a:t>
            </a:r>
          </a:p>
          <a:p>
            <a:pPr marL="515938" lvl="1">
              <a:lnSpc>
                <a:spcPct val="100000"/>
              </a:lnSpc>
              <a:spcBef>
                <a:spcPts val="300"/>
              </a:spcBef>
            </a:pPr>
            <a:r>
              <a:rPr lang="en-US" sz="800" i="1" dirty="0">
                <a:solidFill>
                  <a:schemeClr val="bg1">
                    <a:lumMod val="75000"/>
                  </a:schemeClr>
                </a:solidFill>
              </a:rPr>
              <a:t>set interfaces ge-0/0/2.6 </a:t>
            </a:r>
            <a:r>
              <a:rPr lang="en-US" sz="800" i="1" dirty="0" err="1">
                <a:solidFill>
                  <a:schemeClr val="bg1">
                    <a:lumMod val="75000"/>
                  </a:schemeClr>
                </a:solidFill>
              </a:rPr>
              <a:t>vlan</a:t>
            </a:r>
            <a:r>
              <a:rPr lang="en-US" sz="800" i="1" dirty="0">
                <a:solidFill>
                  <a:schemeClr val="bg1">
                    <a:lumMod val="75000"/>
                  </a:schemeClr>
                </a:solidFill>
              </a:rPr>
              <a:t>-id 6 family </a:t>
            </a:r>
            <a:r>
              <a:rPr lang="en-US" sz="800" i="1" dirty="0" err="1">
                <a:solidFill>
                  <a:schemeClr val="bg1">
                    <a:lumMod val="75000"/>
                  </a:schemeClr>
                </a:solidFill>
              </a:rPr>
              <a:t>inet</a:t>
            </a:r>
            <a:r>
              <a:rPr lang="en-US" sz="800" i="1" dirty="0">
                <a:solidFill>
                  <a:schemeClr val="bg1">
                    <a:lumMod val="75000"/>
                  </a:schemeClr>
                </a:solidFill>
              </a:rPr>
              <a:t> address 10.3.0.11/31</a:t>
            </a:r>
          </a:p>
          <a:p>
            <a:pPr marL="515938" lvl="1">
              <a:lnSpc>
                <a:spcPct val="100000"/>
              </a:lnSpc>
              <a:spcBef>
                <a:spcPts val="300"/>
              </a:spcBef>
            </a:pPr>
            <a:r>
              <a:rPr lang="en-US" sz="800" i="1" dirty="0">
                <a:solidFill>
                  <a:schemeClr val="bg1">
                    <a:lumMod val="75000"/>
                  </a:schemeClr>
                </a:solidFill>
              </a:rPr>
              <a:t>set routing-options static route 0.0.0.0/0 discard</a:t>
            </a:r>
          </a:p>
          <a:p>
            <a:pPr marL="515938" lvl="1">
              <a:lnSpc>
                <a:spcPct val="100000"/>
              </a:lnSpc>
              <a:spcBef>
                <a:spcPts val="300"/>
              </a:spcBef>
            </a:pPr>
            <a:r>
              <a:rPr lang="en-US" sz="800" i="1" dirty="0">
                <a:solidFill>
                  <a:schemeClr val="bg1">
                    <a:lumMod val="75000"/>
                  </a:schemeClr>
                </a:solidFill>
              </a:rPr>
              <a:t>set policy-options policy-statement EXPORT_DEFAULT term default from protocol static</a:t>
            </a:r>
          </a:p>
          <a:p>
            <a:pPr marL="515938" lvl="1">
              <a:lnSpc>
                <a:spcPct val="100000"/>
              </a:lnSpc>
              <a:spcBef>
                <a:spcPts val="300"/>
              </a:spcBef>
            </a:pPr>
            <a:r>
              <a:rPr lang="en-US" sz="800" i="1" dirty="0">
                <a:solidFill>
                  <a:schemeClr val="bg1">
                    <a:lumMod val="75000"/>
                  </a:schemeClr>
                </a:solidFill>
              </a:rPr>
              <a:t>set policy-options policy-statement EXPORT_DEFAULT term default then accept</a:t>
            </a:r>
          </a:p>
          <a:p>
            <a:pPr marL="515938" lvl="1">
              <a:lnSpc>
                <a:spcPct val="100000"/>
              </a:lnSpc>
              <a:spcBef>
                <a:spcPts val="300"/>
              </a:spcBef>
            </a:pPr>
            <a:r>
              <a:rPr lang="en-US" sz="800" i="1" dirty="0">
                <a:solidFill>
                  <a:schemeClr val="bg1">
                    <a:lumMod val="75000"/>
                  </a:schemeClr>
                </a:solidFill>
              </a:rPr>
              <a:t>set policy-options policy-statement EXPORT_DEFAULT term reject then reject</a:t>
            </a:r>
          </a:p>
          <a:p>
            <a:pPr marL="515938" lvl="1">
              <a:lnSpc>
                <a:spcPct val="100000"/>
              </a:lnSpc>
              <a:spcBef>
                <a:spcPts val="300"/>
              </a:spcBef>
            </a:pPr>
            <a:r>
              <a:rPr lang="en-US" sz="800" i="1" dirty="0">
                <a:solidFill>
                  <a:schemeClr val="bg1">
                    <a:lumMod val="75000"/>
                  </a:schemeClr>
                </a:solidFill>
              </a:rPr>
              <a:t>set protocols </a:t>
            </a:r>
            <a:r>
              <a:rPr lang="en-US" sz="800" i="1" dirty="0" err="1">
                <a:solidFill>
                  <a:schemeClr val="bg1">
                    <a:lumMod val="75000"/>
                  </a:schemeClr>
                </a:solidFill>
              </a:rPr>
              <a:t>bgp</a:t>
            </a:r>
            <a:r>
              <a:rPr lang="en-US" sz="800" i="1" dirty="0">
                <a:solidFill>
                  <a:schemeClr val="bg1">
                    <a:lumMod val="75000"/>
                  </a:schemeClr>
                </a:solidFill>
              </a:rPr>
              <a:t> group Core export EXPORT_DEFAULT</a:t>
            </a:r>
          </a:p>
          <a:p>
            <a:pPr marL="515938" lvl="1">
              <a:lnSpc>
                <a:spcPct val="100000"/>
              </a:lnSpc>
              <a:spcBef>
                <a:spcPts val="300"/>
              </a:spcBef>
            </a:pPr>
            <a:r>
              <a:rPr lang="en-US" sz="800" i="1" dirty="0">
                <a:solidFill>
                  <a:schemeClr val="bg1">
                    <a:lumMod val="75000"/>
                  </a:schemeClr>
                </a:solidFill>
              </a:rPr>
              <a:t>set protocols </a:t>
            </a:r>
            <a:r>
              <a:rPr lang="en-US" sz="800" i="1" dirty="0" err="1">
                <a:solidFill>
                  <a:schemeClr val="bg1">
                    <a:lumMod val="75000"/>
                  </a:schemeClr>
                </a:solidFill>
              </a:rPr>
              <a:t>bgp</a:t>
            </a:r>
            <a:r>
              <a:rPr lang="en-US" sz="800" i="1" dirty="0">
                <a:solidFill>
                  <a:schemeClr val="bg1">
                    <a:lumMod val="75000"/>
                  </a:schemeClr>
                </a:solidFill>
              </a:rPr>
              <a:t> group Core neighbor 10.3.0.8 peer-as 65102</a:t>
            </a:r>
          </a:p>
          <a:p>
            <a:pPr marL="515938" lvl="1">
              <a:lnSpc>
                <a:spcPct val="100000"/>
              </a:lnSpc>
              <a:spcBef>
                <a:spcPts val="300"/>
              </a:spcBef>
            </a:pPr>
            <a:r>
              <a:rPr lang="en-US" sz="800" i="1" dirty="0">
                <a:solidFill>
                  <a:schemeClr val="bg1">
                    <a:lumMod val="75000"/>
                  </a:schemeClr>
                </a:solidFill>
              </a:rPr>
              <a:t>set protocols </a:t>
            </a:r>
            <a:r>
              <a:rPr lang="en-US" sz="800" i="1" dirty="0" err="1">
                <a:solidFill>
                  <a:schemeClr val="bg1">
                    <a:lumMod val="75000"/>
                  </a:schemeClr>
                </a:solidFill>
              </a:rPr>
              <a:t>bgp</a:t>
            </a:r>
            <a:r>
              <a:rPr lang="en-US" sz="800" i="1" dirty="0">
                <a:solidFill>
                  <a:schemeClr val="bg1">
                    <a:lumMod val="75000"/>
                  </a:schemeClr>
                </a:solidFill>
              </a:rPr>
              <a:t> group Core neighbor 10.3.0.10 peer-as 65103</a:t>
            </a:r>
          </a:p>
          <a:p>
            <a:pPr marL="515938" lvl="1">
              <a:lnSpc>
                <a:spcPct val="100000"/>
              </a:lnSpc>
              <a:spcBef>
                <a:spcPts val="300"/>
              </a:spcBef>
            </a:pPr>
            <a:r>
              <a:rPr lang="en-US" sz="800" i="1" dirty="0">
                <a:solidFill>
                  <a:schemeClr val="bg1">
                    <a:lumMod val="75000"/>
                  </a:schemeClr>
                </a:solidFill>
              </a:rPr>
              <a:t>commit and-quit</a:t>
            </a:r>
            <a:endParaRPr lang="en-US" sz="1000" i="1" dirty="0">
              <a:solidFill>
                <a:schemeClr val="bg1">
                  <a:lumMod val="75000"/>
                </a:schemeClr>
              </a:solidFill>
            </a:endParaRPr>
          </a:p>
        </p:txBody>
      </p:sp>
      <p:sp>
        <p:nvSpPr>
          <p:cNvPr id="9" name="TextBox 8">
            <a:extLst>
              <a:ext uri="{FF2B5EF4-FFF2-40B4-BE49-F238E27FC236}">
                <a16:creationId xmlns:a16="http://schemas.microsoft.com/office/drawing/2014/main" id="{69553213-7CEA-BAFD-3100-D5E050B0D709}"/>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grpSp>
        <p:nvGrpSpPr>
          <p:cNvPr id="5" name="Group 4">
            <a:extLst>
              <a:ext uri="{FF2B5EF4-FFF2-40B4-BE49-F238E27FC236}">
                <a16:creationId xmlns:a16="http://schemas.microsoft.com/office/drawing/2014/main" id="{CB807AD8-BBCB-E35A-F664-2AA26FB6EE58}"/>
              </a:ext>
            </a:extLst>
          </p:cNvPr>
          <p:cNvGrpSpPr/>
          <p:nvPr/>
        </p:nvGrpSpPr>
        <p:grpSpPr>
          <a:xfrm>
            <a:off x="3922861" y="1386944"/>
            <a:ext cx="5007611" cy="3124467"/>
            <a:chOff x="3922861" y="1386944"/>
            <a:chExt cx="5007611" cy="3124467"/>
          </a:xfrm>
        </p:grpSpPr>
        <p:pic>
          <p:nvPicPr>
            <p:cNvPr id="8" name="Picture 7">
              <a:extLst>
                <a:ext uri="{FF2B5EF4-FFF2-40B4-BE49-F238E27FC236}">
                  <a16:creationId xmlns:a16="http://schemas.microsoft.com/office/drawing/2014/main" id="{6CED1A68-4001-DE12-311E-4630E70005CC}"/>
                </a:ext>
              </a:extLst>
            </p:cNvPr>
            <p:cNvPicPr>
              <a:picLocks noChangeAspect="1"/>
            </p:cNvPicPr>
            <p:nvPr/>
          </p:nvPicPr>
          <p:blipFill>
            <a:blip r:embed="rId2"/>
            <a:stretch>
              <a:fillRect/>
            </a:stretch>
          </p:blipFill>
          <p:spPr>
            <a:xfrm>
              <a:off x="3922861" y="1386944"/>
              <a:ext cx="5007611" cy="3124467"/>
            </a:xfrm>
            <a:prstGeom prst="rect">
              <a:avLst/>
            </a:prstGeom>
          </p:spPr>
        </p:pic>
        <p:sp>
          <p:nvSpPr>
            <p:cNvPr id="3" name="TextBox 2">
              <a:extLst>
                <a:ext uri="{FF2B5EF4-FFF2-40B4-BE49-F238E27FC236}">
                  <a16:creationId xmlns:a16="http://schemas.microsoft.com/office/drawing/2014/main" id="{DBF340D6-F471-23EC-8E74-13C73DEEA740}"/>
                </a:ext>
              </a:extLst>
            </p:cNvPr>
            <p:cNvSpPr txBox="1"/>
            <p:nvPr/>
          </p:nvSpPr>
          <p:spPr>
            <a:xfrm>
              <a:off x="7085323" y="3580974"/>
              <a:ext cx="1273105" cy="230832"/>
            </a:xfrm>
            <a:prstGeom prst="rect">
              <a:avLst/>
            </a:prstGeom>
            <a:noFill/>
          </p:spPr>
          <p:txBody>
            <a:bodyPr wrap="none" rtlCol="0">
              <a:spAutoFit/>
            </a:bodyPr>
            <a:lstStyle/>
            <a:p>
              <a:r>
                <a:rPr lang="en-US" sz="900" i="1" dirty="0">
                  <a:solidFill>
                    <a:srgbClr val="FF0000"/>
                  </a:solidFill>
                </a:rPr>
                <a:t>(interfaces on ext-rtr1)</a:t>
              </a:r>
            </a:p>
          </p:txBody>
        </p:sp>
      </p:grpSp>
    </p:spTree>
    <p:extLst>
      <p:ext uri="{BB962C8B-B14F-4D97-AF65-F5344CB8AC3E}">
        <p14:creationId xmlns:p14="http://schemas.microsoft.com/office/powerpoint/2010/main" val="180986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External Router for Core/WAN Connectivity</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31</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Virtual &gt; Protocol Sessions </a:t>
            </a:r>
            <a:r>
              <a:rPr lang="en-US" sz="1000" dirty="0">
                <a:solidFill>
                  <a:schemeClr val="bg1">
                    <a:lumMod val="75000"/>
                  </a:schemeClr>
                </a:solidFill>
              </a:rPr>
              <a:t>and note the peer addresses for your new links</a:t>
            </a:r>
          </a:p>
          <a:p>
            <a:pPr>
              <a:lnSpc>
                <a:spcPct val="100000"/>
              </a:lnSpc>
              <a:spcBef>
                <a:spcPts val="900"/>
              </a:spcBef>
            </a:pPr>
            <a:r>
              <a:rPr lang="en-US" sz="1000" dirty="0"/>
              <a:t>We will configure the external router to peer with the border </a:t>
            </a:r>
            <a:r>
              <a:rPr lang="en-US" sz="1000" dirty="0" err="1"/>
              <a:t>leafs</a:t>
            </a:r>
            <a:r>
              <a:rPr lang="en-US" sz="1000" dirty="0"/>
              <a:t> on the assigned VLAN’s and transit nets. We should see host IP’s advertised to the external router, and we will only advertise a default route into the </a:t>
            </a:r>
            <a:r>
              <a:rPr lang="en-US" sz="1000" b="1" dirty="0"/>
              <a:t>Tenant-1</a:t>
            </a:r>
            <a:r>
              <a:rPr lang="en-US" sz="1000" dirty="0"/>
              <a:t> VRF. For now, this default will be a static discard. We’ll update that later when we add our upstream WAN router.</a:t>
            </a:r>
          </a:p>
          <a:p>
            <a:pPr marL="171450" indent="-171450">
              <a:lnSpc>
                <a:spcPct val="100000"/>
              </a:lnSpc>
              <a:spcBef>
                <a:spcPts val="300"/>
              </a:spcBef>
              <a:buFont typeface="Arial" panose="020B0604020202020204" pitchFamily="34" charset="0"/>
              <a:buChar char="•"/>
            </a:pPr>
            <a:r>
              <a:rPr lang="en-US" sz="1000" dirty="0"/>
              <a:t>Configure </a:t>
            </a:r>
            <a:r>
              <a:rPr lang="en-US" sz="1000" b="1" dirty="0"/>
              <a:t>ext-rtr1</a:t>
            </a:r>
            <a:r>
              <a:rPr lang="en-US" sz="1000" dirty="0"/>
              <a:t>:</a:t>
            </a:r>
            <a:endParaRPr lang="en-US" sz="1000" b="1" dirty="0"/>
          </a:p>
          <a:p>
            <a:pPr marL="515938" lvl="1">
              <a:lnSpc>
                <a:spcPct val="100000"/>
              </a:lnSpc>
              <a:spcBef>
                <a:spcPts val="300"/>
              </a:spcBef>
            </a:pPr>
            <a:r>
              <a:rPr lang="en-US" sz="800" i="1" dirty="0"/>
              <a:t>set interfaces ge-0/0/1.5 </a:t>
            </a:r>
            <a:r>
              <a:rPr lang="en-US" sz="800" i="1" dirty="0" err="1"/>
              <a:t>vlan</a:t>
            </a:r>
            <a:r>
              <a:rPr lang="en-US" sz="800" i="1" dirty="0"/>
              <a:t>-id 5 family </a:t>
            </a:r>
            <a:r>
              <a:rPr lang="en-US" sz="800" i="1" dirty="0" err="1"/>
              <a:t>inet</a:t>
            </a:r>
            <a:r>
              <a:rPr lang="en-US" sz="800" i="1" dirty="0"/>
              <a:t> address 10.3.0.9/31</a:t>
            </a:r>
          </a:p>
          <a:p>
            <a:pPr marL="515938" lvl="1">
              <a:lnSpc>
                <a:spcPct val="100000"/>
              </a:lnSpc>
              <a:spcBef>
                <a:spcPts val="300"/>
              </a:spcBef>
            </a:pPr>
            <a:r>
              <a:rPr lang="en-US" sz="800" i="1" dirty="0"/>
              <a:t>set interfaces ge-0/0/2.6 </a:t>
            </a:r>
            <a:r>
              <a:rPr lang="en-US" sz="800" i="1" dirty="0" err="1"/>
              <a:t>vlan</a:t>
            </a:r>
            <a:r>
              <a:rPr lang="en-US" sz="800" i="1" dirty="0"/>
              <a:t>-id 6 family </a:t>
            </a:r>
            <a:r>
              <a:rPr lang="en-US" sz="800" i="1" dirty="0" err="1"/>
              <a:t>inet</a:t>
            </a:r>
            <a:r>
              <a:rPr lang="en-US" sz="800" i="1" dirty="0"/>
              <a:t> address 10.3.0.11/31</a:t>
            </a:r>
          </a:p>
          <a:p>
            <a:pPr marL="515938" lvl="1">
              <a:lnSpc>
                <a:spcPct val="100000"/>
              </a:lnSpc>
              <a:spcBef>
                <a:spcPts val="300"/>
              </a:spcBef>
            </a:pPr>
            <a:r>
              <a:rPr lang="en-US" sz="800" i="1" dirty="0"/>
              <a:t>set routing-options static route 0.0.0.0/0 discard</a:t>
            </a:r>
          </a:p>
          <a:p>
            <a:pPr marL="515938" lvl="1">
              <a:lnSpc>
                <a:spcPct val="100000"/>
              </a:lnSpc>
              <a:spcBef>
                <a:spcPts val="300"/>
              </a:spcBef>
            </a:pPr>
            <a:r>
              <a:rPr lang="en-US" sz="800" i="1" dirty="0"/>
              <a:t>set policy-options policy-statement EXPORT_DEFAULT term default from protocol static</a:t>
            </a:r>
          </a:p>
          <a:p>
            <a:pPr marL="515938" lvl="1">
              <a:lnSpc>
                <a:spcPct val="100000"/>
              </a:lnSpc>
              <a:spcBef>
                <a:spcPts val="300"/>
              </a:spcBef>
            </a:pPr>
            <a:r>
              <a:rPr lang="en-US" sz="800" i="1" dirty="0"/>
              <a:t>set policy-options policy-statement EXPORT_DEFAULT term default then accept</a:t>
            </a:r>
          </a:p>
          <a:p>
            <a:pPr marL="515938" lvl="1">
              <a:lnSpc>
                <a:spcPct val="100000"/>
              </a:lnSpc>
              <a:spcBef>
                <a:spcPts val="300"/>
              </a:spcBef>
            </a:pPr>
            <a:r>
              <a:rPr lang="en-US" sz="800" i="1" dirty="0"/>
              <a:t>set policy-options policy-statement EXPORT_DEFAULT term reject then reject</a:t>
            </a:r>
          </a:p>
          <a:p>
            <a:pPr marL="515938" lvl="1">
              <a:lnSpc>
                <a:spcPct val="100000"/>
              </a:lnSpc>
              <a:spcBef>
                <a:spcPts val="300"/>
              </a:spcBef>
            </a:pPr>
            <a:r>
              <a:rPr lang="en-US" sz="800" i="1" dirty="0"/>
              <a:t>set protocols </a:t>
            </a:r>
            <a:r>
              <a:rPr lang="en-US" sz="800" i="1" dirty="0" err="1"/>
              <a:t>bgp</a:t>
            </a:r>
            <a:r>
              <a:rPr lang="en-US" sz="800" i="1" dirty="0"/>
              <a:t> group Core export EXPORT_DEFAULT</a:t>
            </a:r>
          </a:p>
          <a:p>
            <a:pPr marL="515938" lvl="1">
              <a:lnSpc>
                <a:spcPct val="100000"/>
              </a:lnSpc>
              <a:spcBef>
                <a:spcPts val="300"/>
              </a:spcBef>
            </a:pPr>
            <a:r>
              <a:rPr lang="en-US" sz="800" i="1" dirty="0"/>
              <a:t>set protocols </a:t>
            </a:r>
            <a:r>
              <a:rPr lang="en-US" sz="800" i="1" dirty="0" err="1"/>
              <a:t>bgp</a:t>
            </a:r>
            <a:r>
              <a:rPr lang="en-US" sz="800" i="1" dirty="0"/>
              <a:t> group Core neighbor 10.3.0.8 peer-as 65102</a:t>
            </a:r>
          </a:p>
          <a:p>
            <a:pPr marL="515938" lvl="1">
              <a:lnSpc>
                <a:spcPct val="100000"/>
              </a:lnSpc>
              <a:spcBef>
                <a:spcPts val="300"/>
              </a:spcBef>
            </a:pPr>
            <a:r>
              <a:rPr lang="en-US" sz="800" i="1" dirty="0"/>
              <a:t>set protocols </a:t>
            </a:r>
            <a:r>
              <a:rPr lang="en-US" sz="800" i="1" dirty="0" err="1"/>
              <a:t>bgp</a:t>
            </a:r>
            <a:r>
              <a:rPr lang="en-US" sz="800" i="1" dirty="0"/>
              <a:t> group Core neighbor 10.3.0.10 peer-as 65103</a:t>
            </a:r>
          </a:p>
          <a:p>
            <a:pPr marL="515938" lvl="1">
              <a:lnSpc>
                <a:spcPct val="100000"/>
              </a:lnSpc>
              <a:spcBef>
                <a:spcPts val="300"/>
              </a:spcBef>
            </a:pPr>
            <a:r>
              <a:rPr lang="en-US" sz="800" i="1" dirty="0"/>
              <a:t>commit and-quit</a:t>
            </a:r>
          </a:p>
        </p:txBody>
      </p:sp>
      <p:pic>
        <p:nvPicPr>
          <p:cNvPr id="8" name="Picture 7">
            <a:extLst>
              <a:ext uri="{FF2B5EF4-FFF2-40B4-BE49-F238E27FC236}">
                <a16:creationId xmlns:a16="http://schemas.microsoft.com/office/drawing/2014/main" id="{D17445D6-0C7E-2153-D912-4906ADE27784}"/>
              </a:ext>
            </a:extLst>
          </p:cNvPr>
          <p:cNvPicPr>
            <a:picLocks noChangeAspect="1"/>
          </p:cNvPicPr>
          <p:nvPr/>
        </p:nvPicPr>
        <p:blipFill>
          <a:blip r:embed="rId2"/>
          <a:stretch>
            <a:fillRect/>
          </a:stretch>
        </p:blipFill>
        <p:spPr>
          <a:xfrm>
            <a:off x="5066150" y="1152450"/>
            <a:ext cx="2014073" cy="3593454"/>
          </a:xfrm>
          <a:prstGeom prst="rect">
            <a:avLst/>
          </a:prstGeom>
        </p:spPr>
      </p:pic>
      <p:sp>
        <p:nvSpPr>
          <p:cNvPr id="9" name="TextBox 8">
            <a:extLst>
              <a:ext uri="{FF2B5EF4-FFF2-40B4-BE49-F238E27FC236}">
                <a16:creationId xmlns:a16="http://schemas.microsoft.com/office/drawing/2014/main" id="{34EB91E7-7CFD-FD62-B4F3-99669245CB37}"/>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3" name="TextBox 2">
            <a:extLst>
              <a:ext uri="{FF2B5EF4-FFF2-40B4-BE49-F238E27FC236}">
                <a16:creationId xmlns:a16="http://schemas.microsoft.com/office/drawing/2014/main" id="{E555ACE4-44C8-0C61-A89B-B586934D3409}"/>
              </a:ext>
            </a:extLst>
          </p:cNvPr>
          <p:cNvSpPr txBox="1"/>
          <p:nvPr/>
        </p:nvSpPr>
        <p:spPr>
          <a:xfrm>
            <a:off x="7330525" y="1598923"/>
            <a:ext cx="1777716" cy="2169825"/>
          </a:xfrm>
          <a:prstGeom prst="rect">
            <a:avLst/>
          </a:prstGeom>
          <a:noFill/>
        </p:spPr>
        <p:txBody>
          <a:bodyPr wrap="square" rtlCol="0">
            <a:spAutoFit/>
          </a:bodyPr>
          <a:lstStyle/>
          <a:p>
            <a:r>
              <a:rPr lang="en-US" sz="900" dirty="0">
                <a:solidFill>
                  <a:srgbClr val="FF0000"/>
                </a:solidFill>
              </a:rPr>
              <a:t>NOTE: </a:t>
            </a:r>
            <a:r>
              <a:rPr lang="en-US" sz="900" i="1" dirty="0">
                <a:solidFill>
                  <a:srgbClr val="FF0000"/>
                </a:solidFill>
              </a:rPr>
              <a:t>Verify</a:t>
            </a:r>
            <a:r>
              <a:rPr lang="en-US" sz="900" dirty="0">
                <a:solidFill>
                  <a:srgbClr val="FF0000"/>
                </a:solidFill>
              </a:rPr>
              <a:t> your IP’s from the </a:t>
            </a:r>
            <a:r>
              <a:rPr lang="en-US" sz="900" b="1" dirty="0">
                <a:solidFill>
                  <a:srgbClr val="FF0000"/>
                </a:solidFill>
              </a:rPr>
              <a:t>Protocol Sessions</a:t>
            </a:r>
            <a:r>
              <a:rPr lang="en-US" sz="900" dirty="0">
                <a:solidFill>
                  <a:srgbClr val="FF0000"/>
                </a:solidFill>
              </a:rPr>
              <a:t> step from the previous slide! The transit nets I include in my router configurations </a:t>
            </a:r>
            <a:r>
              <a:rPr lang="en-US" sz="900" u="sng" dirty="0">
                <a:solidFill>
                  <a:srgbClr val="FF0000"/>
                </a:solidFill>
              </a:rPr>
              <a:t>may not match yours</a:t>
            </a:r>
            <a:r>
              <a:rPr lang="en-US" sz="900" dirty="0">
                <a:solidFill>
                  <a:srgbClr val="FF0000"/>
                </a:solidFill>
              </a:rPr>
              <a:t> as they are being generated from a pool.</a:t>
            </a:r>
          </a:p>
          <a:p>
            <a:endParaRPr lang="en-US" sz="900" dirty="0">
              <a:solidFill>
                <a:srgbClr val="FF0000"/>
              </a:solidFill>
            </a:endParaRPr>
          </a:p>
          <a:p>
            <a:r>
              <a:rPr lang="en-US" sz="900" dirty="0">
                <a:solidFill>
                  <a:srgbClr val="FF0000"/>
                </a:solidFill>
              </a:rPr>
              <a:t>When I have problems with connecting external </a:t>
            </a:r>
            <a:r>
              <a:rPr lang="en-US" sz="900" b="1" dirty="0">
                <a:solidFill>
                  <a:srgbClr val="FF0000"/>
                </a:solidFill>
              </a:rPr>
              <a:t>Generic Systems</a:t>
            </a:r>
            <a:r>
              <a:rPr lang="en-US" sz="900" dirty="0">
                <a:solidFill>
                  <a:srgbClr val="FF0000"/>
                </a:solidFill>
              </a:rPr>
              <a:t>, it’s almost always because I’ve not double-checked my transit networks and I have the wrong IP’s configured!</a:t>
            </a:r>
            <a:endParaRPr lang="en-US" sz="900" b="1" dirty="0">
              <a:solidFill>
                <a:srgbClr val="FF0000"/>
              </a:solidFill>
            </a:endParaRPr>
          </a:p>
        </p:txBody>
      </p:sp>
    </p:spTree>
    <p:extLst>
      <p:ext uri="{BB962C8B-B14F-4D97-AF65-F5344CB8AC3E}">
        <p14:creationId xmlns:p14="http://schemas.microsoft.com/office/powerpoint/2010/main" val="333676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Verify External Router for Core/WAN Connectivity</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32</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300"/>
              </a:spcBef>
              <a:buFont typeface="Arial" panose="020B0604020202020204" pitchFamily="34" charset="0"/>
              <a:buChar char="•"/>
            </a:pPr>
            <a:r>
              <a:rPr lang="en-US" sz="1000" dirty="0"/>
              <a:t>Verify peers are up</a:t>
            </a:r>
          </a:p>
          <a:p>
            <a:pPr marL="515938" lvl="1">
              <a:lnSpc>
                <a:spcPct val="100000"/>
              </a:lnSpc>
              <a:spcBef>
                <a:spcPts val="300"/>
              </a:spcBef>
            </a:pPr>
            <a:r>
              <a:rPr lang="en-US" sz="1000" i="1" dirty="0"/>
              <a:t>show </a:t>
            </a:r>
            <a:r>
              <a:rPr lang="en-US" sz="1000" i="1" dirty="0" err="1"/>
              <a:t>bgp</a:t>
            </a:r>
            <a:r>
              <a:rPr lang="en-US" sz="1000" i="1" dirty="0"/>
              <a:t> summary</a:t>
            </a:r>
          </a:p>
          <a:p>
            <a:pPr marL="171450" indent="-166688">
              <a:lnSpc>
                <a:spcPct val="100000"/>
              </a:lnSpc>
              <a:spcBef>
                <a:spcPts val="300"/>
              </a:spcBef>
              <a:buFont typeface="Arial" panose="020B0604020202020204" pitchFamily="34" charset="0"/>
              <a:buChar char="•"/>
            </a:pPr>
            <a:r>
              <a:rPr lang="en-US" sz="1000" dirty="0"/>
              <a:t>Verify fabric host prefixes seen from the external router</a:t>
            </a:r>
          </a:p>
          <a:p>
            <a:pPr marL="515938" lvl="1" indent="-166688">
              <a:lnSpc>
                <a:spcPct val="100000"/>
              </a:lnSpc>
              <a:spcBef>
                <a:spcPts val="300"/>
              </a:spcBef>
            </a:pPr>
            <a:r>
              <a:rPr lang="en-US" sz="1000" i="1" dirty="0"/>
              <a:t>show route receive-protocol </a:t>
            </a:r>
            <a:r>
              <a:rPr lang="en-US" sz="1000" i="1" dirty="0" err="1"/>
              <a:t>bgp</a:t>
            </a:r>
            <a:r>
              <a:rPr lang="en-US" sz="1000" i="1" dirty="0"/>
              <a:t> 10.3.0.8</a:t>
            </a:r>
          </a:p>
          <a:p>
            <a:pPr marL="515938" lvl="1" indent="-166688">
              <a:lnSpc>
                <a:spcPct val="100000"/>
              </a:lnSpc>
              <a:spcBef>
                <a:spcPts val="300"/>
              </a:spcBef>
            </a:pPr>
            <a:r>
              <a:rPr lang="en-US" sz="1000" i="1" dirty="0"/>
              <a:t>show route receive-protocol </a:t>
            </a:r>
            <a:r>
              <a:rPr lang="en-US" sz="1000" i="1" dirty="0" err="1"/>
              <a:t>bgp</a:t>
            </a:r>
            <a:r>
              <a:rPr lang="en-US" sz="1000" i="1" dirty="0"/>
              <a:t> 10.3.0.10</a:t>
            </a:r>
          </a:p>
          <a:p>
            <a:pPr marL="171450" indent="-166688">
              <a:lnSpc>
                <a:spcPct val="100000"/>
              </a:lnSpc>
              <a:spcBef>
                <a:spcPts val="300"/>
              </a:spcBef>
              <a:buFont typeface="Arial" panose="020B0604020202020204" pitchFamily="34" charset="0"/>
              <a:buChar char="•"/>
            </a:pPr>
            <a:r>
              <a:rPr lang="en-US" sz="1000" dirty="0"/>
              <a:t>Verify external router is only advertising a default route into </a:t>
            </a:r>
            <a:r>
              <a:rPr lang="en-US" sz="1000" b="1" dirty="0"/>
              <a:t>Tenant-1</a:t>
            </a:r>
          </a:p>
          <a:p>
            <a:pPr marL="515938" lvl="1" indent="-166688">
              <a:lnSpc>
                <a:spcPct val="100000"/>
              </a:lnSpc>
              <a:spcBef>
                <a:spcPts val="300"/>
              </a:spcBef>
            </a:pPr>
            <a:r>
              <a:rPr lang="en-US" sz="1000" i="1" dirty="0"/>
              <a:t>show route advertising protocol </a:t>
            </a:r>
            <a:r>
              <a:rPr lang="en-US" sz="1000" i="1" dirty="0" err="1"/>
              <a:t>bgp</a:t>
            </a:r>
            <a:r>
              <a:rPr lang="en-US" sz="1000" i="1" dirty="0"/>
              <a:t> 10.3.0.8</a:t>
            </a:r>
          </a:p>
          <a:p>
            <a:pPr marL="515938" lvl="1" indent="-166688">
              <a:lnSpc>
                <a:spcPct val="100000"/>
              </a:lnSpc>
              <a:spcBef>
                <a:spcPts val="300"/>
              </a:spcBef>
            </a:pPr>
            <a:r>
              <a:rPr lang="en-US" sz="1000" i="1" dirty="0"/>
              <a:t>show route advertising protocol </a:t>
            </a:r>
            <a:r>
              <a:rPr lang="en-US" sz="1000" i="1" dirty="0" err="1"/>
              <a:t>bgp</a:t>
            </a:r>
            <a:r>
              <a:rPr lang="en-US" sz="1000" i="1" dirty="0"/>
              <a:t> 10.3.0.10</a:t>
            </a:r>
          </a:p>
          <a:p>
            <a:pPr marL="171450" indent="-166688">
              <a:lnSpc>
                <a:spcPct val="100000"/>
              </a:lnSpc>
              <a:spcBef>
                <a:spcPts val="300"/>
              </a:spcBef>
              <a:buFont typeface="Arial" panose="020B0604020202020204" pitchFamily="34" charset="0"/>
              <a:buChar char="•"/>
            </a:pPr>
            <a:r>
              <a:rPr lang="en-US" sz="1000" dirty="0"/>
              <a:t>Test ping from router to a host</a:t>
            </a:r>
          </a:p>
          <a:p>
            <a:pPr marL="515938" lvl="1" indent="-166688">
              <a:lnSpc>
                <a:spcPct val="100000"/>
              </a:lnSpc>
              <a:spcBef>
                <a:spcPts val="300"/>
              </a:spcBef>
            </a:pPr>
            <a:r>
              <a:rPr lang="en-US" sz="1000" i="1" dirty="0"/>
              <a:t>ping 192.168.101.11</a:t>
            </a:r>
          </a:p>
          <a:p>
            <a:pPr marL="171450" indent="-166688">
              <a:lnSpc>
                <a:spcPct val="100000"/>
              </a:lnSpc>
              <a:spcBef>
                <a:spcPts val="300"/>
              </a:spcBef>
              <a:buFont typeface="Arial" panose="020B0604020202020204" pitchFamily="34" charset="0"/>
              <a:buChar char="•"/>
            </a:pPr>
            <a:r>
              <a:rPr lang="en-US" sz="1000" dirty="0"/>
              <a:t>Verify default route seen in </a:t>
            </a:r>
            <a:r>
              <a:rPr lang="en-US" sz="1000" b="1" dirty="0"/>
              <a:t>Tenant-1</a:t>
            </a:r>
            <a:r>
              <a:rPr lang="en-US" sz="1000" dirty="0"/>
              <a:t> on a border leaf</a:t>
            </a:r>
          </a:p>
          <a:p>
            <a:pPr marL="515938" lvl="1" indent="-166688">
              <a:lnSpc>
                <a:spcPct val="100000"/>
              </a:lnSpc>
              <a:spcBef>
                <a:spcPts val="300"/>
              </a:spcBef>
            </a:pPr>
            <a:r>
              <a:rPr lang="en-US" sz="1000" dirty="0"/>
              <a:t>(from border-leaf) </a:t>
            </a:r>
            <a:r>
              <a:rPr lang="en-US" sz="1000" i="1" dirty="0"/>
              <a:t>show route table Tenant-1.inet.0</a:t>
            </a:r>
          </a:p>
        </p:txBody>
      </p:sp>
      <p:pic>
        <p:nvPicPr>
          <p:cNvPr id="6" name="Picture 5">
            <a:extLst>
              <a:ext uri="{FF2B5EF4-FFF2-40B4-BE49-F238E27FC236}">
                <a16:creationId xmlns:a16="http://schemas.microsoft.com/office/drawing/2014/main" id="{816FA9D0-6B67-5704-6B7B-E815BC68D594}"/>
              </a:ext>
            </a:extLst>
          </p:cNvPr>
          <p:cNvPicPr>
            <a:picLocks noChangeAspect="1"/>
          </p:cNvPicPr>
          <p:nvPr/>
        </p:nvPicPr>
        <p:blipFill>
          <a:blip r:embed="rId2"/>
          <a:stretch>
            <a:fillRect/>
          </a:stretch>
        </p:blipFill>
        <p:spPr>
          <a:xfrm>
            <a:off x="4006645" y="1122377"/>
            <a:ext cx="4188542" cy="1246555"/>
          </a:xfrm>
          <a:prstGeom prst="rect">
            <a:avLst/>
          </a:prstGeom>
        </p:spPr>
      </p:pic>
      <p:pic>
        <p:nvPicPr>
          <p:cNvPr id="9" name="Picture 8">
            <a:extLst>
              <a:ext uri="{FF2B5EF4-FFF2-40B4-BE49-F238E27FC236}">
                <a16:creationId xmlns:a16="http://schemas.microsoft.com/office/drawing/2014/main" id="{71F4E514-DE37-9EAA-1E1C-AD2491D51BC1}"/>
              </a:ext>
            </a:extLst>
          </p:cNvPr>
          <p:cNvPicPr>
            <a:picLocks noChangeAspect="1"/>
          </p:cNvPicPr>
          <p:nvPr/>
        </p:nvPicPr>
        <p:blipFill>
          <a:blip r:embed="rId3"/>
          <a:stretch>
            <a:fillRect/>
          </a:stretch>
        </p:blipFill>
        <p:spPr>
          <a:xfrm>
            <a:off x="4006645" y="2427749"/>
            <a:ext cx="3692013" cy="1044519"/>
          </a:xfrm>
          <a:prstGeom prst="rect">
            <a:avLst/>
          </a:prstGeom>
        </p:spPr>
      </p:pic>
      <p:pic>
        <p:nvPicPr>
          <p:cNvPr id="11" name="Picture 10">
            <a:extLst>
              <a:ext uri="{FF2B5EF4-FFF2-40B4-BE49-F238E27FC236}">
                <a16:creationId xmlns:a16="http://schemas.microsoft.com/office/drawing/2014/main" id="{3AEC8E11-E1AC-F02B-06B4-32347298E1AC}"/>
              </a:ext>
            </a:extLst>
          </p:cNvPr>
          <p:cNvPicPr>
            <a:picLocks noChangeAspect="1"/>
          </p:cNvPicPr>
          <p:nvPr/>
        </p:nvPicPr>
        <p:blipFill>
          <a:blip r:embed="rId4"/>
          <a:stretch>
            <a:fillRect/>
          </a:stretch>
        </p:blipFill>
        <p:spPr>
          <a:xfrm>
            <a:off x="4006645" y="3531085"/>
            <a:ext cx="2964426" cy="439531"/>
          </a:xfrm>
          <a:prstGeom prst="rect">
            <a:avLst/>
          </a:prstGeom>
        </p:spPr>
      </p:pic>
      <p:pic>
        <p:nvPicPr>
          <p:cNvPr id="14" name="Picture 13">
            <a:extLst>
              <a:ext uri="{FF2B5EF4-FFF2-40B4-BE49-F238E27FC236}">
                <a16:creationId xmlns:a16="http://schemas.microsoft.com/office/drawing/2014/main" id="{2611E960-ADBF-9496-569F-0B6F4205A787}"/>
              </a:ext>
            </a:extLst>
          </p:cNvPr>
          <p:cNvPicPr>
            <a:picLocks noChangeAspect="1"/>
          </p:cNvPicPr>
          <p:nvPr/>
        </p:nvPicPr>
        <p:blipFill>
          <a:blip r:embed="rId5"/>
          <a:stretch>
            <a:fillRect/>
          </a:stretch>
        </p:blipFill>
        <p:spPr>
          <a:xfrm>
            <a:off x="4006645" y="4021123"/>
            <a:ext cx="2703871" cy="346562"/>
          </a:xfrm>
          <a:prstGeom prst="rect">
            <a:avLst/>
          </a:prstGeom>
        </p:spPr>
      </p:pic>
      <p:pic>
        <p:nvPicPr>
          <p:cNvPr id="16" name="Picture 15">
            <a:extLst>
              <a:ext uri="{FF2B5EF4-FFF2-40B4-BE49-F238E27FC236}">
                <a16:creationId xmlns:a16="http://schemas.microsoft.com/office/drawing/2014/main" id="{FA62F12C-4B42-2CE8-F830-B90499E13A4E}"/>
              </a:ext>
            </a:extLst>
          </p:cNvPr>
          <p:cNvPicPr>
            <a:picLocks noChangeAspect="1"/>
          </p:cNvPicPr>
          <p:nvPr/>
        </p:nvPicPr>
        <p:blipFill>
          <a:blip r:embed="rId6"/>
          <a:stretch>
            <a:fillRect/>
          </a:stretch>
        </p:blipFill>
        <p:spPr>
          <a:xfrm>
            <a:off x="424986" y="3738434"/>
            <a:ext cx="3539767" cy="1109645"/>
          </a:xfrm>
          <a:prstGeom prst="rect">
            <a:avLst/>
          </a:prstGeom>
        </p:spPr>
      </p:pic>
      <p:sp>
        <p:nvSpPr>
          <p:cNvPr id="17" name="TextBox 16">
            <a:extLst>
              <a:ext uri="{FF2B5EF4-FFF2-40B4-BE49-F238E27FC236}">
                <a16:creationId xmlns:a16="http://schemas.microsoft.com/office/drawing/2014/main" id="{E6DD569C-A3E5-BBA5-35EB-4C03A3B55C61}"/>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Tree>
    <p:extLst>
      <p:ext uri="{BB962C8B-B14F-4D97-AF65-F5344CB8AC3E}">
        <p14:creationId xmlns:p14="http://schemas.microsoft.com/office/powerpoint/2010/main" val="3720860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Routing Policies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33</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43501"/>
            <a:ext cx="3539767" cy="3772628"/>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&gt; Staged &gt; Policies &gt; Routing Policies </a:t>
            </a:r>
            <a:r>
              <a:rPr lang="en-US" sz="1000" dirty="0"/>
              <a:t>and click “Create Routing 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Create the policy with the following information:</a:t>
            </a:r>
          </a:p>
          <a:p>
            <a:pPr marL="515938" lvl="1">
              <a:lnSpc>
                <a:spcPct val="100000"/>
              </a:lnSpc>
              <a:spcBef>
                <a:spcPts val="300"/>
              </a:spcBef>
            </a:pPr>
            <a:r>
              <a:rPr lang="en-US" sz="800" dirty="0">
                <a:solidFill>
                  <a:schemeClr val="bg1">
                    <a:lumMod val="75000"/>
                  </a:schemeClr>
                </a:solidFill>
              </a:rPr>
              <a:t>Name: core-router-policy</a:t>
            </a:r>
          </a:p>
          <a:p>
            <a:pPr marL="515938" lvl="1">
              <a:lnSpc>
                <a:spcPct val="100000"/>
              </a:lnSpc>
              <a:spcBef>
                <a:spcPts val="300"/>
              </a:spcBef>
            </a:pPr>
            <a:r>
              <a:rPr lang="en-US" sz="800" dirty="0">
                <a:solidFill>
                  <a:schemeClr val="bg1">
                    <a:lumMod val="75000"/>
                  </a:schemeClr>
                </a:solidFill>
              </a:rPr>
              <a:t>Import Policy: Default</a:t>
            </a:r>
          </a:p>
          <a:p>
            <a:pPr marL="515938" lvl="1">
              <a:lnSpc>
                <a:spcPct val="100000"/>
              </a:lnSpc>
              <a:spcBef>
                <a:spcPts val="300"/>
              </a:spcBef>
            </a:pPr>
            <a:r>
              <a:rPr lang="en-US" sz="800" dirty="0">
                <a:solidFill>
                  <a:schemeClr val="bg1">
                    <a:lumMod val="75000"/>
                  </a:schemeClr>
                </a:solidFill>
              </a:rPr>
              <a:t>Export Policy: L3 Edge Server Links and L2 Edge Subnets</a:t>
            </a:r>
          </a:p>
        </p:txBody>
      </p:sp>
      <p:grpSp>
        <p:nvGrpSpPr>
          <p:cNvPr id="8" name="Group 7">
            <a:extLst>
              <a:ext uri="{FF2B5EF4-FFF2-40B4-BE49-F238E27FC236}">
                <a16:creationId xmlns:a16="http://schemas.microsoft.com/office/drawing/2014/main" id="{D7CFB090-BA54-2E55-AE58-A0C9EDFB5687}"/>
              </a:ext>
            </a:extLst>
          </p:cNvPr>
          <p:cNvGrpSpPr/>
          <p:nvPr/>
        </p:nvGrpSpPr>
        <p:grpSpPr>
          <a:xfrm>
            <a:off x="4035234" y="1533831"/>
            <a:ext cx="4725672" cy="2952157"/>
            <a:chOff x="4035234" y="1533831"/>
            <a:chExt cx="4725672" cy="2952157"/>
          </a:xfrm>
        </p:grpSpPr>
        <p:pic>
          <p:nvPicPr>
            <p:cNvPr id="5" name="Picture 4">
              <a:extLst>
                <a:ext uri="{FF2B5EF4-FFF2-40B4-BE49-F238E27FC236}">
                  <a16:creationId xmlns:a16="http://schemas.microsoft.com/office/drawing/2014/main" id="{31933566-B666-7E99-26AC-4863C2AA2C1D}"/>
                </a:ext>
              </a:extLst>
            </p:cNvPr>
            <p:cNvPicPr>
              <a:picLocks noChangeAspect="1"/>
            </p:cNvPicPr>
            <p:nvPr/>
          </p:nvPicPr>
          <p:blipFill>
            <a:blip r:embed="rId2"/>
            <a:stretch>
              <a:fillRect/>
            </a:stretch>
          </p:blipFill>
          <p:spPr>
            <a:xfrm>
              <a:off x="4035234" y="1533831"/>
              <a:ext cx="4725672" cy="2952157"/>
            </a:xfrm>
            <a:prstGeom prst="rect">
              <a:avLst/>
            </a:prstGeom>
          </p:spPr>
        </p:pic>
        <p:pic>
          <p:nvPicPr>
            <p:cNvPr id="7" name="Picture 6">
              <a:extLst>
                <a:ext uri="{FF2B5EF4-FFF2-40B4-BE49-F238E27FC236}">
                  <a16:creationId xmlns:a16="http://schemas.microsoft.com/office/drawing/2014/main" id="{427E8DAF-BFA2-8CC6-86F5-4C0B81F1A72D}"/>
                </a:ext>
              </a:extLst>
            </p:cNvPr>
            <p:cNvPicPr>
              <a:picLocks noChangeAspect="1"/>
            </p:cNvPicPr>
            <p:nvPr/>
          </p:nvPicPr>
          <p:blipFill>
            <a:blip r:embed="rId3"/>
            <a:stretch>
              <a:fillRect/>
            </a:stretch>
          </p:blipFill>
          <p:spPr>
            <a:xfrm>
              <a:off x="4841104" y="1591530"/>
              <a:ext cx="124540" cy="47900"/>
            </a:xfrm>
            <a:prstGeom prst="rect">
              <a:avLst/>
            </a:prstGeom>
          </p:spPr>
        </p:pic>
      </p:grpSp>
      <p:sp>
        <p:nvSpPr>
          <p:cNvPr id="9" name="TextBox 8">
            <a:extLst>
              <a:ext uri="{FF2B5EF4-FFF2-40B4-BE49-F238E27FC236}">
                <a16:creationId xmlns:a16="http://schemas.microsoft.com/office/drawing/2014/main" id="{B85FA685-A2D6-FF67-DD73-3783844A4CC0}"/>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266707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Routing Policies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34</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Policies &gt; Routing Policies </a:t>
            </a:r>
            <a:r>
              <a:rPr lang="en-US" sz="1000" dirty="0">
                <a:solidFill>
                  <a:schemeClr val="bg1">
                    <a:lumMod val="75000"/>
                  </a:schemeClr>
                </a:solidFill>
              </a:rPr>
              <a:t>and click “Create Routing Policy”</a:t>
            </a:r>
          </a:p>
          <a:p>
            <a:pPr marL="171450" indent="-171450">
              <a:lnSpc>
                <a:spcPct val="100000"/>
              </a:lnSpc>
              <a:spcBef>
                <a:spcPts val="300"/>
              </a:spcBef>
              <a:buFont typeface="Arial" panose="020B0604020202020204" pitchFamily="34" charset="0"/>
              <a:buChar char="•"/>
            </a:pPr>
            <a:r>
              <a:rPr lang="en-US" sz="1000" dirty="0"/>
              <a:t>Create the policy with the following information:</a:t>
            </a:r>
          </a:p>
          <a:p>
            <a:pPr marL="515938" lvl="1">
              <a:lnSpc>
                <a:spcPct val="100000"/>
              </a:lnSpc>
              <a:spcBef>
                <a:spcPts val="300"/>
              </a:spcBef>
            </a:pPr>
            <a:r>
              <a:rPr lang="en-US" sz="800" dirty="0"/>
              <a:t>Name: </a:t>
            </a:r>
            <a:r>
              <a:rPr lang="en-US" sz="800" dirty="0">
                <a:solidFill>
                  <a:srgbClr val="0070C0"/>
                </a:solidFill>
              </a:rPr>
              <a:t>core-router-policy</a:t>
            </a:r>
          </a:p>
          <a:p>
            <a:pPr marL="515938" lvl="1">
              <a:lnSpc>
                <a:spcPct val="100000"/>
              </a:lnSpc>
              <a:spcBef>
                <a:spcPts val="300"/>
              </a:spcBef>
            </a:pPr>
            <a:r>
              <a:rPr lang="en-US" sz="800" dirty="0"/>
              <a:t>Import Policy: Default</a:t>
            </a:r>
          </a:p>
          <a:p>
            <a:pPr marL="515938" lvl="1">
              <a:lnSpc>
                <a:spcPct val="100000"/>
              </a:lnSpc>
              <a:spcBef>
                <a:spcPts val="300"/>
              </a:spcBef>
            </a:pPr>
            <a:r>
              <a:rPr lang="en-US" sz="800" dirty="0"/>
              <a:t>Export Policy: L3 Edge Server Links and L2 Edge Subnets</a:t>
            </a:r>
          </a:p>
        </p:txBody>
      </p:sp>
      <p:sp>
        <p:nvSpPr>
          <p:cNvPr id="3" name="TextBox 2">
            <a:extLst>
              <a:ext uri="{FF2B5EF4-FFF2-40B4-BE49-F238E27FC236}">
                <a16:creationId xmlns:a16="http://schemas.microsoft.com/office/drawing/2014/main" id="{83E0587E-BDCE-6F7B-067B-1FA57415F178}"/>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grpSp>
        <p:nvGrpSpPr>
          <p:cNvPr id="9" name="Group 8">
            <a:extLst>
              <a:ext uri="{FF2B5EF4-FFF2-40B4-BE49-F238E27FC236}">
                <a16:creationId xmlns:a16="http://schemas.microsoft.com/office/drawing/2014/main" id="{5B8907FD-E0B1-4CAD-6BA6-805574A30DE1}"/>
              </a:ext>
            </a:extLst>
          </p:cNvPr>
          <p:cNvGrpSpPr/>
          <p:nvPr/>
        </p:nvGrpSpPr>
        <p:grpSpPr>
          <a:xfrm>
            <a:off x="4288464" y="1140089"/>
            <a:ext cx="4515265" cy="3707990"/>
            <a:chOff x="4288464" y="1140089"/>
            <a:chExt cx="4515265" cy="3707990"/>
          </a:xfrm>
        </p:grpSpPr>
        <p:pic>
          <p:nvPicPr>
            <p:cNvPr id="6" name="Picture 5">
              <a:extLst>
                <a:ext uri="{FF2B5EF4-FFF2-40B4-BE49-F238E27FC236}">
                  <a16:creationId xmlns:a16="http://schemas.microsoft.com/office/drawing/2014/main" id="{E2749A94-2B9F-57CF-8B49-CB93150BD05D}"/>
                </a:ext>
              </a:extLst>
            </p:cNvPr>
            <p:cNvPicPr>
              <a:picLocks noChangeAspect="1"/>
            </p:cNvPicPr>
            <p:nvPr/>
          </p:nvPicPr>
          <p:blipFill>
            <a:blip r:embed="rId2"/>
            <a:stretch>
              <a:fillRect/>
            </a:stretch>
          </p:blipFill>
          <p:spPr>
            <a:xfrm>
              <a:off x="4288464" y="1140089"/>
              <a:ext cx="4515265" cy="3707990"/>
            </a:xfrm>
            <a:prstGeom prst="rect">
              <a:avLst/>
            </a:prstGeom>
          </p:spPr>
        </p:pic>
        <p:pic>
          <p:nvPicPr>
            <p:cNvPr id="8" name="Picture 7">
              <a:extLst>
                <a:ext uri="{FF2B5EF4-FFF2-40B4-BE49-F238E27FC236}">
                  <a16:creationId xmlns:a16="http://schemas.microsoft.com/office/drawing/2014/main" id="{AD0D6F7D-BB30-400A-2A9E-A0C45036D437}"/>
                </a:ext>
              </a:extLst>
            </p:cNvPr>
            <p:cNvPicPr>
              <a:picLocks noChangeAspect="1"/>
            </p:cNvPicPr>
            <p:nvPr/>
          </p:nvPicPr>
          <p:blipFill>
            <a:blip r:embed="rId3"/>
            <a:stretch>
              <a:fillRect/>
            </a:stretch>
          </p:blipFill>
          <p:spPr>
            <a:xfrm>
              <a:off x="8264013" y="4548801"/>
              <a:ext cx="429751" cy="193024"/>
            </a:xfrm>
            <a:prstGeom prst="rect">
              <a:avLst/>
            </a:prstGeom>
          </p:spPr>
        </p:pic>
      </p:grpSp>
    </p:spTree>
    <p:extLst>
      <p:ext uri="{BB962C8B-B14F-4D97-AF65-F5344CB8AC3E}">
        <p14:creationId xmlns:p14="http://schemas.microsoft.com/office/powerpoint/2010/main" val="4284470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35</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&gt; Staged &gt; Connectivity Templates </a:t>
            </a:r>
            <a:r>
              <a:rPr lang="en-US" sz="1000" dirty="0"/>
              <a:t>and edit the </a:t>
            </a:r>
            <a:r>
              <a:rPr lang="en-US" sz="1000" b="1" dirty="0"/>
              <a:t>ext-router-ct_Border1</a:t>
            </a:r>
            <a:r>
              <a:rPr lang="en-US" sz="1000" dirty="0"/>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“Primitives” tab,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15</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p:txBody>
      </p:sp>
      <p:pic>
        <p:nvPicPr>
          <p:cNvPr id="5" name="Picture 4">
            <a:extLst>
              <a:ext uri="{FF2B5EF4-FFF2-40B4-BE49-F238E27FC236}">
                <a16:creationId xmlns:a16="http://schemas.microsoft.com/office/drawing/2014/main" id="{128A77EA-1D0D-7802-C051-A25D1443CB5B}"/>
              </a:ext>
            </a:extLst>
          </p:cNvPr>
          <p:cNvPicPr>
            <a:picLocks noChangeAspect="1"/>
          </p:cNvPicPr>
          <p:nvPr/>
        </p:nvPicPr>
        <p:blipFill>
          <a:blip r:embed="rId2"/>
          <a:stretch>
            <a:fillRect/>
          </a:stretch>
        </p:blipFill>
        <p:spPr>
          <a:xfrm>
            <a:off x="3977147" y="1390775"/>
            <a:ext cx="4902102" cy="3063238"/>
          </a:xfrm>
          <a:prstGeom prst="rect">
            <a:avLst/>
          </a:prstGeom>
        </p:spPr>
      </p:pic>
      <p:sp>
        <p:nvSpPr>
          <p:cNvPr id="6" name="TextBox 5">
            <a:extLst>
              <a:ext uri="{FF2B5EF4-FFF2-40B4-BE49-F238E27FC236}">
                <a16:creationId xmlns:a16="http://schemas.microsoft.com/office/drawing/2014/main" id="{74849A04-4DBC-4AC4-9E03-4EA0614AF9D5}"/>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6202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36</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a:solidFill>
                  <a:schemeClr val="bg1">
                    <a:lumMod val="75000"/>
                  </a:schemeClr>
                </a:solidFill>
              </a:rPr>
              <a:t>ext-router-ct_Border1</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t>Click the “Primitives” tab,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15</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pic>
        <p:nvPicPr>
          <p:cNvPr id="5" name="Picture 4">
            <a:extLst>
              <a:ext uri="{FF2B5EF4-FFF2-40B4-BE49-F238E27FC236}">
                <a16:creationId xmlns:a16="http://schemas.microsoft.com/office/drawing/2014/main" id="{E781D745-2E11-D082-6986-26848052A3E5}"/>
              </a:ext>
            </a:extLst>
          </p:cNvPr>
          <p:cNvPicPr>
            <a:picLocks noChangeAspect="1"/>
          </p:cNvPicPr>
          <p:nvPr/>
        </p:nvPicPr>
        <p:blipFill>
          <a:blip r:embed="rId2"/>
          <a:stretch>
            <a:fillRect/>
          </a:stretch>
        </p:blipFill>
        <p:spPr>
          <a:xfrm>
            <a:off x="3980843" y="1578077"/>
            <a:ext cx="5099245" cy="2379149"/>
          </a:xfrm>
          <a:prstGeom prst="rect">
            <a:avLst/>
          </a:prstGeom>
        </p:spPr>
      </p:pic>
      <p:sp>
        <p:nvSpPr>
          <p:cNvPr id="7" name="TextBox 6">
            <a:extLst>
              <a:ext uri="{FF2B5EF4-FFF2-40B4-BE49-F238E27FC236}">
                <a16:creationId xmlns:a16="http://schemas.microsoft.com/office/drawing/2014/main" id="{98E4D84A-28D1-D057-BC93-F25BD8294E5D}"/>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2435115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37</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Connectivity Templates </a:t>
            </a:r>
            <a:r>
              <a:rPr lang="en-US" sz="1000" dirty="0">
                <a:solidFill>
                  <a:schemeClr val="bg1">
                    <a:lumMod val="75000"/>
                  </a:schemeClr>
                </a:solidFill>
              </a:rPr>
              <a:t>and edit the </a:t>
            </a:r>
            <a:r>
              <a:rPr lang="en-US" sz="1000" b="1" dirty="0">
                <a:solidFill>
                  <a:schemeClr val="bg1">
                    <a:lumMod val="75000"/>
                  </a:schemeClr>
                </a:solidFill>
              </a:rPr>
              <a:t>ext-router-ct_Border1</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“Primitives” tab, then add the IP Link, BGP Peering (Generic System), and Routing Policy primitives with the following configurations:</a:t>
            </a:r>
          </a:p>
          <a:p>
            <a:pPr marL="515938" lvl="1">
              <a:lnSpc>
                <a:spcPct val="100000"/>
              </a:lnSpc>
              <a:spcBef>
                <a:spcPts val="300"/>
              </a:spcBef>
            </a:pPr>
            <a:r>
              <a:rPr lang="en-US" sz="1000" dirty="0"/>
              <a:t>IP Link</a:t>
            </a:r>
          </a:p>
          <a:p>
            <a:pPr marL="857250" lvl="2">
              <a:lnSpc>
                <a:spcPct val="100000"/>
              </a:lnSpc>
              <a:spcBef>
                <a:spcPts val="300"/>
              </a:spcBef>
            </a:pPr>
            <a:r>
              <a:rPr lang="en-US" sz="700" dirty="0"/>
              <a:t>Routing Zone: Tenant-1</a:t>
            </a:r>
          </a:p>
          <a:p>
            <a:pPr marL="857250" lvl="2">
              <a:lnSpc>
                <a:spcPct val="100000"/>
              </a:lnSpc>
              <a:spcBef>
                <a:spcPts val="300"/>
              </a:spcBef>
            </a:pPr>
            <a:r>
              <a:rPr lang="en-US" sz="700" dirty="0"/>
              <a:t>Interface Type: Tagged</a:t>
            </a:r>
          </a:p>
          <a:p>
            <a:pPr marL="857250" lvl="2">
              <a:lnSpc>
                <a:spcPct val="100000"/>
              </a:lnSpc>
              <a:spcBef>
                <a:spcPts val="300"/>
              </a:spcBef>
            </a:pPr>
            <a:r>
              <a:rPr lang="en-US" sz="700" dirty="0"/>
              <a:t>VLAN ID: </a:t>
            </a:r>
            <a:r>
              <a:rPr lang="en-US" sz="700" dirty="0">
                <a:solidFill>
                  <a:srgbClr val="0070C0"/>
                </a:solidFill>
              </a:rPr>
              <a:t>15</a:t>
            </a:r>
          </a:p>
          <a:p>
            <a:pPr marL="515938" lvl="1">
              <a:lnSpc>
                <a:spcPct val="100000"/>
              </a:lnSpc>
              <a:spcBef>
                <a:spcPts val="300"/>
              </a:spcBef>
            </a:pPr>
            <a:r>
              <a:rPr lang="en-US" sz="1000" dirty="0"/>
              <a:t>BGP Peering (Generic System)</a:t>
            </a:r>
          </a:p>
          <a:p>
            <a:pPr marL="857250" lvl="2">
              <a:lnSpc>
                <a:spcPct val="100000"/>
              </a:lnSpc>
              <a:spcBef>
                <a:spcPts val="300"/>
              </a:spcBef>
            </a:pPr>
            <a:r>
              <a:rPr lang="en-US" sz="700" dirty="0"/>
              <a:t>Peer From: Interface</a:t>
            </a:r>
          </a:p>
          <a:p>
            <a:pPr marL="857250" lvl="2">
              <a:lnSpc>
                <a:spcPct val="100000"/>
              </a:lnSpc>
              <a:spcBef>
                <a:spcPts val="300"/>
              </a:spcBef>
            </a:pPr>
            <a:r>
              <a:rPr lang="en-US" sz="700" dirty="0"/>
              <a:t>Peer To: Interface/IP Endpoint</a:t>
            </a:r>
          </a:p>
          <a:p>
            <a:pPr marL="515938" lvl="1">
              <a:lnSpc>
                <a:spcPct val="100000"/>
              </a:lnSpc>
              <a:spcBef>
                <a:spcPts val="300"/>
              </a:spcBef>
            </a:pPr>
            <a:r>
              <a:rPr lang="en-US" sz="1000" dirty="0"/>
              <a:t>Routing Policy</a:t>
            </a:r>
          </a:p>
          <a:p>
            <a:pPr marL="857250" lvl="2">
              <a:lnSpc>
                <a:spcPct val="100000"/>
              </a:lnSpc>
              <a:spcBef>
                <a:spcPts val="300"/>
              </a:spcBef>
            </a:pPr>
            <a:r>
              <a:rPr lang="en-US" sz="700" dirty="0"/>
              <a:t>Routing Policy: core-router-policy</a:t>
            </a:r>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grpSp>
        <p:nvGrpSpPr>
          <p:cNvPr id="18" name="Group 17">
            <a:extLst>
              <a:ext uri="{FF2B5EF4-FFF2-40B4-BE49-F238E27FC236}">
                <a16:creationId xmlns:a16="http://schemas.microsoft.com/office/drawing/2014/main" id="{9A057448-CB05-0B9C-BDE0-40FB2E90CE8B}"/>
              </a:ext>
            </a:extLst>
          </p:cNvPr>
          <p:cNvGrpSpPr/>
          <p:nvPr/>
        </p:nvGrpSpPr>
        <p:grpSpPr>
          <a:xfrm>
            <a:off x="5522432" y="1231104"/>
            <a:ext cx="1160926" cy="3626289"/>
            <a:chOff x="5522432" y="1265516"/>
            <a:chExt cx="1160926" cy="3626289"/>
          </a:xfrm>
        </p:grpSpPr>
        <p:pic>
          <p:nvPicPr>
            <p:cNvPr id="15" name="Picture 14">
              <a:extLst>
                <a:ext uri="{FF2B5EF4-FFF2-40B4-BE49-F238E27FC236}">
                  <a16:creationId xmlns:a16="http://schemas.microsoft.com/office/drawing/2014/main" id="{C0AD6592-7AC7-AB3F-DF31-595DBBBD7357}"/>
                </a:ext>
              </a:extLst>
            </p:cNvPr>
            <p:cNvPicPr>
              <a:picLocks noChangeAspect="1"/>
            </p:cNvPicPr>
            <p:nvPr/>
          </p:nvPicPr>
          <p:blipFill>
            <a:blip r:embed="rId2"/>
            <a:stretch>
              <a:fillRect/>
            </a:stretch>
          </p:blipFill>
          <p:spPr>
            <a:xfrm>
              <a:off x="5522432" y="1265516"/>
              <a:ext cx="1155359" cy="1810365"/>
            </a:xfrm>
            <a:prstGeom prst="rect">
              <a:avLst/>
            </a:prstGeom>
          </p:spPr>
        </p:pic>
        <p:pic>
          <p:nvPicPr>
            <p:cNvPr id="17" name="Picture 16">
              <a:extLst>
                <a:ext uri="{FF2B5EF4-FFF2-40B4-BE49-F238E27FC236}">
                  <a16:creationId xmlns:a16="http://schemas.microsoft.com/office/drawing/2014/main" id="{F36753EF-6497-578C-2689-8C84A500B166}"/>
                </a:ext>
              </a:extLst>
            </p:cNvPr>
            <p:cNvPicPr>
              <a:picLocks noChangeAspect="1"/>
            </p:cNvPicPr>
            <p:nvPr/>
          </p:nvPicPr>
          <p:blipFill>
            <a:blip r:embed="rId3"/>
            <a:stretch>
              <a:fillRect/>
            </a:stretch>
          </p:blipFill>
          <p:spPr>
            <a:xfrm>
              <a:off x="5522432" y="2990445"/>
              <a:ext cx="1160926" cy="1901360"/>
            </a:xfrm>
            <a:prstGeom prst="rect">
              <a:avLst/>
            </a:prstGeom>
          </p:spPr>
        </p:pic>
      </p:grpSp>
      <p:pic>
        <p:nvPicPr>
          <p:cNvPr id="20" name="Picture 19">
            <a:extLst>
              <a:ext uri="{FF2B5EF4-FFF2-40B4-BE49-F238E27FC236}">
                <a16:creationId xmlns:a16="http://schemas.microsoft.com/office/drawing/2014/main" id="{F2071524-11AE-E5E1-D874-DD0DA9F4154D}"/>
              </a:ext>
            </a:extLst>
          </p:cNvPr>
          <p:cNvPicPr>
            <a:picLocks noChangeAspect="1"/>
          </p:cNvPicPr>
          <p:nvPr/>
        </p:nvPicPr>
        <p:blipFill>
          <a:blip r:embed="rId4"/>
          <a:stretch>
            <a:fillRect/>
          </a:stretch>
        </p:blipFill>
        <p:spPr>
          <a:xfrm>
            <a:off x="4142862" y="3384648"/>
            <a:ext cx="1160927" cy="431701"/>
          </a:xfrm>
          <a:prstGeom prst="rect">
            <a:avLst/>
          </a:prstGeom>
        </p:spPr>
      </p:pic>
      <p:pic>
        <p:nvPicPr>
          <p:cNvPr id="14" name="Picture 13">
            <a:extLst>
              <a:ext uri="{FF2B5EF4-FFF2-40B4-BE49-F238E27FC236}">
                <a16:creationId xmlns:a16="http://schemas.microsoft.com/office/drawing/2014/main" id="{8A7568BF-38AB-1CEB-592E-5B11481E5952}"/>
              </a:ext>
            </a:extLst>
          </p:cNvPr>
          <p:cNvPicPr>
            <a:picLocks noChangeAspect="1"/>
          </p:cNvPicPr>
          <p:nvPr/>
        </p:nvPicPr>
        <p:blipFill>
          <a:blip r:embed="rId5"/>
          <a:stretch>
            <a:fillRect/>
          </a:stretch>
        </p:blipFill>
        <p:spPr>
          <a:xfrm>
            <a:off x="6810549" y="1784554"/>
            <a:ext cx="2191087" cy="1355607"/>
          </a:xfrm>
          <a:prstGeom prst="rect">
            <a:avLst/>
          </a:prstGeom>
        </p:spPr>
      </p:pic>
      <p:sp>
        <p:nvSpPr>
          <p:cNvPr id="16" name="TextBox 15">
            <a:extLst>
              <a:ext uri="{FF2B5EF4-FFF2-40B4-BE49-F238E27FC236}">
                <a16:creationId xmlns:a16="http://schemas.microsoft.com/office/drawing/2014/main" id="{EDCF6596-451A-4CB9-F8AF-971D8AB85812}"/>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grpSp>
        <p:nvGrpSpPr>
          <p:cNvPr id="22" name="Group 21">
            <a:extLst>
              <a:ext uri="{FF2B5EF4-FFF2-40B4-BE49-F238E27FC236}">
                <a16:creationId xmlns:a16="http://schemas.microsoft.com/office/drawing/2014/main" id="{3C9C7486-AFB2-EA0F-FF8B-822BCC5FC965}"/>
              </a:ext>
            </a:extLst>
          </p:cNvPr>
          <p:cNvGrpSpPr/>
          <p:nvPr/>
        </p:nvGrpSpPr>
        <p:grpSpPr>
          <a:xfrm>
            <a:off x="4141504" y="1122392"/>
            <a:ext cx="1162285" cy="2119748"/>
            <a:chOff x="4141504" y="1122392"/>
            <a:chExt cx="1162285" cy="2119748"/>
          </a:xfrm>
        </p:grpSpPr>
        <p:grpSp>
          <p:nvGrpSpPr>
            <p:cNvPr id="9" name="Group 8">
              <a:extLst>
                <a:ext uri="{FF2B5EF4-FFF2-40B4-BE49-F238E27FC236}">
                  <a16:creationId xmlns:a16="http://schemas.microsoft.com/office/drawing/2014/main" id="{EF9B390F-6452-89B8-5724-DB61179CC86A}"/>
                </a:ext>
              </a:extLst>
            </p:cNvPr>
            <p:cNvGrpSpPr/>
            <p:nvPr/>
          </p:nvGrpSpPr>
          <p:grpSpPr>
            <a:xfrm>
              <a:off x="4141504" y="1158250"/>
              <a:ext cx="1162285" cy="2083890"/>
              <a:chOff x="4141504" y="1158250"/>
              <a:chExt cx="1162285" cy="2083890"/>
            </a:xfrm>
          </p:grpSpPr>
          <p:grpSp>
            <p:nvGrpSpPr>
              <p:cNvPr id="13" name="Group 12">
                <a:extLst>
                  <a:ext uri="{FF2B5EF4-FFF2-40B4-BE49-F238E27FC236}">
                    <a16:creationId xmlns:a16="http://schemas.microsoft.com/office/drawing/2014/main" id="{43FE6840-6B6A-151B-F6F7-C1260B10B6DA}"/>
                  </a:ext>
                </a:extLst>
              </p:cNvPr>
              <p:cNvGrpSpPr/>
              <p:nvPr/>
            </p:nvGrpSpPr>
            <p:grpSpPr>
              <a:xfrm>
                <a:off x="4141504" y="1158250"/>
                <a:ext cx="1162285" cy="2083890"/>
                <a:chOff x="4141504" y="1158250"/>
                <a:chExt cx="1162285" cy="2083890"/>
              </a:xfrm>
            </p:grpSpPr>
            <p:pic>
              <p:nvPicPr>
                <p:cNvPr id="8" name="Picture 7">
                  <a:extLst>
                    <a:ext uri="{FF2B5EF4-FFF2-40B4-BE49-F238E27FC236}">
                      <a16:creationId xmlns:a16="http://schemas.microsoft.com/office/drawing/2014/main" id="{F456C26B-A9FE-4452-7BD6-A2E0E930BA13}"/>
                    </a:ext>
                  </a:extLst>
                </p:cNvPr>
                <p:cNvPicPr>
                  <a:picLocks noChangeAspect="1"/>
                </p:cNvPicPr>
                <p:nvPr/>
              </p:nvPicPr>
              <p:blipFill>
                <a:blip r:embed="rId6"/>
                <a:stretch>
                  <a:fillRect/>
                </a:stretch>
              </p:blipFill>
              <p:spPr>
                <a:xfrm>
                  <a:off x="4141504" y="1158250"/>
                  <a:ext cx="1162285" cy="1810365"/>
                </a:xfrm>
                <a:prstGeom prst="rect">
                  <a:avLst/>
                </a:prstGeom>
              </p:spPr>
            </p:pic>
            <p:pic>
              <p:nvPicPr>
                <p:cNvPr id="11" name="Picture 10">
                  <a:extLst>
                    <a:ext uri="{FF2B5EF4-FFF2-40B4-BE49-F238E27FC236}">
                      <a16:creationId xmlns:a16="http://schemas.microsoft.com/office/drawing/2014/main" id="{1C92340D-D8F1-9B32-A276-A841C2BD6701}"/>
                    </a:ext>
                  </a:extLst>
                </p:cNvPr>
                <p:cNvPicPr>
                  <a:picLocks noChangeAspect="1"/>
                </p:cNvPicPr>
                <p:nvPr/>
              </p:nvPicPr>
              <p:blipFill>
                <a:blip r:embed="rId7"/>
                <a:stretch>
                  <a:fillRect/>
                </a:stretch>
              </p:blipFill>
              <p:spPr>
                <a:xfrm>
                  <a:off x="4141504" y="2909623"/>
                  <a:ext cx="1162285" cy="332517"/>
                </a:xfrm>
                <a:prstGeom prst="rect">
                  <a:avLst/>
                </a:prstGeom>
              </p:spPr>
            </p:pic>
          </p:grpSp>
          <p:pic>
            <p:nvPicPr>
              <p:cNvPr id="7" name="Picture 6">
                <a:extLst>
                  <a:ext uri="{FF2B5EF4-FFF2-40B4-BE49-F238E27FC236}">
                    <a16:creationId xmlns:a16="http://schemas.microsoft.com/office/drawing/2014/main" id="{80709CF5-3269-E468-71EB-59B298DFFB45}"/>
                  </a:ext>
                </a:extLst>
              </p:cNvPr>
              <p:cNvPicPr>
                <a:picLocks noChangeAspect="1"/>
              </p:cNvPicPr>
              <p:nvPr/>
            </p:nvPicPr>
            <p:blipFill>
              <a:blip r:embed="rId8"/>
              <a:stretch>
                <a:fillRect/>
              </a:stretch>
            </p:blipFill>
            <p:spPr>
              <a:xfrm>
                <a:off x="4142862" y="2015678"/>
                <a:ext cx="1160927" cy="277282"/>
              </a:xfrm>
              <a:prstGeom prst="rect">
                <a:avLst/>
              </a:prstGeom>
            </p:spPr>
          </p:pic>
        </p:grpSp>
        <p:pic>
          <p:nvPicPr>
            <p:cNvPr id="21" name="Picture 20">
              <a:extLst>
                <a:ext uri="{FF2B5EF4-FFF2-40B4-BE49-F238E27FC236}">
                  <a16:creationId xmlns:a16="http://schemas.microsoft.com/office/drawing/2014/main" id="{611ED95C-4200-633F-A20A-28208D8A23BE}"/>
                </a:ext>
              </a:extLst>
            </p:cNvPr>
            <p:cNvPicPr>
              <a:picLocks noChangeAspect="1"/>
            </p:cNvPicPr>
            <p:nvPr/>
          </p:nvPicPr>
          <p:blipFill>
            <a:blip r:embed="rId9"/>
            <a:stretch>
              <a:fillRect/>
            </a:stretch>
          </p:blipFill>
          <p:spPr>
            <a:xfrm>
              <a:off x="4142862" y="1122392"/>
              <a:ext cx="764485" cy="155350"/>
            </a:xfrm>
            <a:prstGeom prst="rect">
              <a:avLst/>
            </a:prstGeom>
          </p:spPr>
        </p:pic>
      </p:grpSp>
    </p:spTree>
    <p:extLst>
      <p:ext uri="{BB962C8B-B14F-4D97-AF65-F5344CB8AC3E}">
        <p14:creationId xmlns:p14="http://schemas.microsoft.com/office/powerpoint/2010/main" val="3814389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38</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t>Edit the </a:t>
            </a:r>
            <a:r>
              <a:rPr lang="en-US" sz="1000" b="1" dirty="0"/>
              <a:t>ext-router-ct_Border2</a:t>
            </a:r>
            <a:r>
              <a:rPr lang="en-US" sz="1000" dirty="0"/>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“Primitives” tab,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66688">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Virtual &gt; Routing Zones,</a:t>
            </a:r>
            <a:r>
              <a:rPr lang="en-US" sz="1000" dirty="0">
                <a:solidFill>
                  <a:schemeClr val="bg1">
                    <a:lumMod val="75000"/>
                  </a:schemeClr>
                </a:solidFill>
              </a:rPr>
              <a:t> edit the </a:t>
            </a:r>
            <a:r>
              <a:rPr lang="en-US" sz="1000" b="1" dirty="0">
                <a:solidFill>
                  <a:schemeClr val="bg1">
                    <a:lumMod val="75000"/>
                  </a:schemeClr>
                </a:solidFill>
              </a:rPr>
              <a:t>To Generic Link IP’s</a:t>
            </a:r>
            <a:r>
              <a:rPr lang="en-US" sz="1000" dirty="0">
                <a:solidFill>
                  <a:schemeClr val="bg1">
                    <a:lumMod val="75000"/>
                  </a:schemeClr>
                </a:solidFill>
              </a:rPr>
              <a:t>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a:t>
            </a:r>
            <a:r>
              <a:rPr lang="en-US" sz="1000" b="1" dirty="0">
                <a:solidFill>
                  <a:schemeClr val="bg1">
                    <a:lumMod val="75000"/>
                  </a:schemeClr>
                </a:solidFill>
              </a:rPr>
              <a:t>Tenant-1</a:t>
            </a:r>
          </a:p>
          <a:p>
            <a:pPr marL="171450" indent="-166688">
              <a:lnSpc>
                <a:spcPct val="100000"/>
              </a:lnSpc>
              <a:spcBef>
                <a:spcPts val="300"/>
              </a:spcBef>
              <a:buFont typeface="Arial" panose="020B0604020202020204" pitchFamily="34" charset="0"/>
              <a:buChar char="•"/>
            </a:pPr>
            <a:r>
              <a:rPr lang="en-US" sz="1000" dirty="0">
                <a:solidFill>
                  <a:schemeClr val="bg1">
                    <a:lumMod val="75000"/>
                  </a:schemeClr>
                </a:solidFill>
              </a:rPr>
              <a:t>Commit the Blueprint</a:t>
            </a:r>
          </a:p>
        </p:txBody>
      </p:sp>
      <p:pic>
        <p:nvPicPr>
          <p:cNvPr id="7" name="Picture 6">
            <a:extLst>
              <a:ext uri="{FF2B5EF4-FFF2-40B4-BE49-F238E27FC236}">
                <a16:creationId xmlns:a16="http://schemas.microsoft.com/office/drawing/2014/main" id="{52EF69CA-0357-96F0-B0CF-CE2A910E3AD4}"/>
              </a:ext>
            </a:extLst>
          </p:cNvPr>
          <p:cNvPicPr>
            <a:picLocks noChangeAspect="1"/>
          </p:cNvPicPr>
          <p:nvPr/>
        </p:nvPicPr>
        <p:blipFill>
          <a:blip r:embed="rId2"/>
          <a:stretch>
            <a:fillRect/>
          </a:stretch>
        </p:blipFill>
        <p:spPr>
          <a:xfrm>
            <a:off x="3922861" y="1469922"/>
            <a:ext cx="4978726" cy="3110242"/>
          </a:xfrm>
          <a:prstGeom prst="rect">
            <a:avLst/>
          </a:prstGeom>
        </p:spPr>
      </p:pic>
      <p:sp>
        <p:nvSpPr>
          <p:cNvPr id="8" name="TextBox 7">
            <a:extLst>
              <a:ext uri="{FF2B5EF4-FFF2-40B4-BE49-F238E27FC236}">
                <a16:creationId xmlns:a16="http://schemas.microsoft.com/office/drawing/2014/main" id="{CAB550C6-8C8B-6E91-B90F-1CEC19C2B440}"/>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50393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39</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a:t>
            </a:r>
            <a:r>
              <a:rPr lang="en-US" sz="1000" b="1" dirty="0">
                <a:solidFill>
                  <a:schemeClr val="bg1">
                    <a:lumMod val="75000"/>
                  </a:schemeClr>
                </a:solidFill>
              </a:rPr>
              <a:t>ext-router-ct_Border2</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t>Click the “Primitives” tab,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66688">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Virtual &gt; Routing Zones,</a:t>
            </a:r>
            <a:r>
              <a:rPr lang="en-US" sz="1000" dirty="0">
                <a:solidFill>
                  <a:schemeClr val="bg1">
                    <a:lumMod val="75000"/>
                  </a:schemeClr>
                </a:solidFill>
              </a:rPr>
              <a:t> edit the </a:t>
            </a:r>
            <a:r>
              <a:rPr lang="en-US" sz="1000" b="1" dirty="0">
                <a:solidFill>
                  <a:schemeClr val="bg1">
                    <a:lumMod val="75000"/>
                  </a:schemeClr>
                </a:solidFill>
              </a:rPr>
              <a:t>To Generic Link IP’s</a:t>
            </a:r>
            <a:r>
              <a:rPr lang="en-US" sz="1000" dirty="0">
                <a:solidFill>
                  <a:schemeClr val="bg1">
                    <a:lumMod val="75000"/>
                  </a:schemeClr>
                </a:solidFill>
              </a:rPr>
              <a:t>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a:t>
            </a:r>
            <a:r>
              <a:rPr lang="en-US" sz="1000" b="1" dirty="0">
                <a:solidFill>
                  <a:schemeClr val="bg1">
                    <a:lumMod val="75000"/>
                  </a:schemeClr>
                </a:solidFill>
              </a:rPr>
              <a:t>Tenant-1</a:t>
            </a:r>
          </a:p>
          <a:p>
            <a:pPr marL="171450" indent="-166688">
              <a:lnSpc>
                <a:spcPct val="100000"/>
              </a:lnSpc>
              <a:spcBef>
                <a:spcPts val="300"/>
              </a:spcBef>
              <a:buFont typeface="Arial" panose="020B0604020202020204" pitchFamily="34" charset="0"/>
              <a:buChar char="•"/>
            </a:pPr>
            <a:r>
              <a:rPr lang="en-US" sz="1000" dirty="0">
                <a:solidFill>
                  <a:schemeClr val="bg1">
                    <a:lumMod val="75000"/>
                  </a:schemeClr>
                </a:solidFill>
              </a:rPr>
              <a:t>Commit the Blueprint</a:t>
            </a:r>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pic>
        <p:nvPicPr>
          <p:cNvPr id="5" name="Picture 4">
            <a:extLst>
              <a:ext uri="{FF2B5EF4-FFF2-40B4-BE49-F238E27FC236}">
                <a16:creationId xmlns:a16="http://schemas.microsoft.com/office/drawing/2014/main" id="{E781D745-2E11-D082-6986-26848052A3E5}"/>
              </a:ext>
            </a:extLst>
          </p:cNvPr>
          <p:cNvPicPr>
            <a:picLocks noChangeAspect="1"/>
          </p:cNvPicPr>
          <p:nvPr/>
        </p:nvPicPr>
        <p:blipFill>
          <a:blip r:embed="rId2"/>
          <a:stretch>
            <a:fillRect/>
          </a:stretch>
        </p:blipFill>
        <p:spPr>
          <a:xfrm>
            <a:off x="3980843" y="1578077"/>
            <a:ext cx="5099245" cy="2379149"/>
          </a:xfrm>
          <a:prstGeom prst="rect">
            <a:avLst/>
          </a:prstGeom>
        </p:spPr>
      </p:pic>
      <p:sp>
        <p:nvSpPr>
          <p:cNvPr id="6" name="TextBox 5">
            <a:extLst>
              <a:ext uri="{FF2B5EF4-FFF2-40B4-BE49-F238E27FC236}">
                <a16:creationId xmlns:a16="http://schemas.microsoft.com/office/drawing/2014/main" id="{AC68C5AA-3348-22B2-6547-A729903CCC4F}"/>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285872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4</a:t>
            </a:fld>
            <a:endParaRPr lang="en-US"/>
          </a:p>
        </p:txBody>
      </p:sp>
      <p:sp>
        <p:nvSpPr>
          <p:cNvPr id="3" name="Content Placeholder 2">
            <a:extLst>
              <a:ext uri="{FF2B5EF4-FFF2-40B4-BE49-F238E27FC236}">
                <a16:creationId xmlns:a16="http://schemas.microsoft.com/office/drawing/2014/main" id="{C70C21E7-1FD2-8346-AC1B-C0EF249706EA}"/>
              </a:ext>
            </a:extLst>
          </p:cNvPr>
          <p:cNvSpPr>
            <a:spLocks noGrp="1"/>
          </p:cNvSpPr>
          <p:nvPr>
            <p:ph idx="1"/>
          </p:nvPr>
        </p:nvSpPr>
        <p:spPr>
          <a:xfrm>
            <a:off x="361552" y="1129191"/>
            <a:ext cx="6338957" cy="3432977"/>
          </a:xfrm>
        </p:spPr>
        <p:txBody>
          <a:bodyPr/>
          <a:lstStyle/>
          <a:p>
            <a:pPr marL="0" indent="0">
              <a:lnSpc>
                <a:spcPct val="100000"/>
              </a:lnSpc>
              <a:spcBef>
                <a:spcPts val="600"/>
              </a:spcBef>
              <a:buNone/>
            </a:pPr>
            <a:r>
              <a:rPr lang="en-US" sz="1200" dirty="0"/>
              <a:t>Core/WAN connectivity can be simulated using a few different methods:</a:t>
            </a:r>
          </a:p>
          <a:p>
            <a:pPr>
              <a:lnSpc>
                <a:spcPct val="100000"/>
              </a:lnSpc>
              <a:spcBef>
                <a:spcPts val="600"/>
              </a:spcBef>
            </a:pPr>
            <a:r>
              <a:rPr lang="en-US" sz="1200" dirty="0"/>
              <a:t>Connecting your external DCI routers to additional nodes and hosts your lab</a:t>
            </a:r>
          </a:p>
          <a:p>
            <a:pPr>
              <a:lnSpc>
                <a:spcPct val="100000"/>
              </a:lnSpc>
              <a:spcBef>
                <a:spcPts val="600"/>
              </a:spcBef>
            </a:pPr>
            <a:r>
              <a:rPr lang="en-US" sz="1200" dirty="0"/>
              <a:t>Connecting your external DCI routers to a network outside of your lab with hosts and Internet connectivity</a:t>
            </a:r>
          </a:p>
          <a:p>
            <a:pPr>
              <a:lnSpc>
                <a:spcPct val="100000"/>
              </a:lnSpc>
              <a:spcBef>
                <a:spcPts val="600"/>
              </a:spcBef>
            </a:pPr>
            <a:r>
              <a:rPr lang="en-US" sz="1200" dirty="0"/>
              <a:t>A combination</a:t>
            </a:r>
          </a:p>
          <a:p>
            <a:pPr marL="0" indent="0">
              <a:lnSpc>
                <a:spcPct val="100000"/>
              </a:lnSpc>
              <a:spcBef>
                <a:spcPts val="600"/>
              </a:spcBef>
              <a:buNone/>
            </a:pPr>
            <a:r>
              <a:rPr lang="en-US" sz="1200" dirty="0"/>
              <a:t>This section of our lab will contain elements that are very specific to my (author’s) lab environment. I will make every effort to provide instructions that allow the you to understand the intent so that intent can be applied to your own lab. You may find that your own lab requires significant deviation from my specific design, but hopefully the core-concepts will remain relevant.</a:t>
            </a:r>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dirty="0"/>
              <a:t>Core/WAN Connectivity</a:t>
            </a:r>
          </a:p>
        </p:txBody>
      </p:sp>
      <p:pic>
        <p:nvPicPr>
          <p:cNvPr id="9" name="Picture 8">
            <a:extLst>
              <a:ext uri="{FF2B5EF4-FFF2-40B4-BE49-F238E27FC236}">
                <a16:creationId xmlns:a16="http://schemas.microsoft.com/office/drawing/2014/main" id="{F3CEE3A2-221A-1894-6427-3988BB557B2C}"/>
              </a:ext>
            </a:extLst>
          </p:cNvPr>
          <p:cNvPicPr>
            <a:picLocks noChangeAspect="1"/>
          </p:cNvPicPr>
          <p:nvPr/>
        </p:nvPicPr>
        <p:blipFill>
          <a:blip r:embed="rId2"/>
          <a:stretch>
            <a:fillRect/>
          </a:stretch>
        </p:blipFill>
        <p:spPr>
          <a:xfrm>
            <a:off x="893941" y="3295928"/>
            <a:ext cx="5142271" cy="1664701"/>
          </a:xfrm>
          <a:prstGeom prst="rect">
            <a:avLst/>
          </a:prstGeom>
        </p:spPr>
      </p:pic>
    </p:spTree>
    <p:extLst>
      <p:ext uri="{BB962C8B-B14F-4D97-AF65-F5344CB8AC3E}">
        <p14:creationId xmlns:p14="http://schemas.microsoft.com/office/powerpoint/2010/main" val="4176026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40</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a:t>
            </a:r>
            <a:r>
              <a:rPr lang="en-US" sz="1000" b="1" dirty="0">
                <a:solidFill>
                  <a:schemeClr val="bg1">
                    <a:lumMod val="75000"/>
                  </a:schemeClr>
                </a:solidFill>
              </a:rPr>
              <a:t>ext-router-ct_Border2</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“Primitives” tab, then add the IP Link, BGP Peering (Generic System), and Routing Policy primitives with the following configurations:</a:t>
            </a:r>
          </a:p>
          <a:p>
            <a:pPr marL="515938" lvl="1">
              <a:lnSpc>
                <a:spcPct val="100000"/>
              </a:lnSpc>
              <a:spcBef>
                <a:spcPts val="300"/>
              </a:spcBef>
            </a:pPr>
            <a:r>
              <a:rPr lang="en-US" sz="1000" dirty="0"/>
              <a:t>IP Link</a:t>
            </a:r>
          </a:p>
          <a:p>
            <a:pPr marL="857250" lvl="2">
              <a:lnSpc>
                <a:spcPct val="100000"/>
              </a:lnSpc>
              <a:spcBef>
                <a:spcPts val="300"/>
              </a:spcBef>
            </a:pPr>
            <a:r>
              <a:rPr lang="en-US" sz="700" dirty="0"/>
              <a:t>Routing Zone: Tenant-1</a:t>
            </a:r>
          </a:p>
          <a:p>
            <a:pPr marL="857250" lvl="2">
              <a:lnSpc>
                <a:spcPct val="100000"/>
              </a:lnSpc>
              <a:spcBef>
                <a:spcPts val="300"/>
              </a:spcBef>
            </a:pPr>
            <a:r>
              <a:rPr lang="en-US" sz="700" dirty="0"/>
              <a:t>Interface Type: Tagged</a:t>
            </a:r>
          </a:p>
          <a:p>
            <a:pPr marL="857250" lvl="2">
              <a:lnSpc>
                <a:spcPct val="100000"/>
              </a:lnSpc>
              <a:spcBef>
                <a:spcPts val="300"/>
              </a:spcBef>
            </a:pPr>
            <a:r>
              <a:rPr lang="en-US" sz="700" dirty="0"/>
              <a:t>VLAN ID: </a:t>
            </a:r>
            <a:r>
              <a:rPr lang="en-US" sz="700" dirty="0">
                <a:solidFill>
                  <a:srgbClr val="0070C0"/>
                </a:solidFill>
              </a:rPr>
              <a:t>16</a:t>
            </a:r>
          </a:p>
          <a:p>
            <a:pPr marL="515938" lvl="1">
              <a:lnSpc>
                <a:spcPct val="100000"/>
              </a:lnSpc>
              <a:spcBef>
                <a:spcPts val="300"/>
              </a:spcBef>
            </a:pPr>
            <a:r>
              <a:rPr lang="en-US" sz="1000" dirty="0"/>
              <a:t>BGP Peering (Generic System)</a:t>
            </a:r>
          </a:p>
          <a:p>
            <a:pPr marL="857250" lvl="2">
              <a:lnSpc>
                <a:spcPct val="100000"/>
              </a:lnSpc>
              <a:spcBef>
                <a:spcPts val="300"/>
              </a:spcBef>
            </a:pPr>
            <a:r>
              <a:rPr lang="en-US" sz="700" dirty="0"/>
              <a:t>Peer From: Interface</a:t>
            </a:r>
          </a:p>
          <a:p>
            <a:pPr marL="857250" lvl="2">
              <a:lnSpc>
                <a:spcPct val="100000"/>
              </a:lnSpc>
              <a:spcBef>
                <a:spcPts val="300"/>
              </a:spcBef>
            </a:pPr>
            <a:r>
              <a:rPr lang="en-US" sz="700" dirty="0"/>
              <a:t>Peer To: Interface/IP Endpoint</a:t>
            </a:r>
          </a:p>
          <a:p>
            <a:pPr marL="515938" lvl="1">
              <a:lnSpc>
                <a:spcPct val="100000"/>
              </a:lnSpc>
              <a:spcBef>
                <a:spcPts val="300"/>
              </a:spcBef>
            </a:pPr>
            <a:r>
              <a:rPr lang="en-US" sz="1000" dirty="0"/>
              <a:t>Routing Policy</a:t>
            </a:r>
          </a:p>
          <a:p>
            <a:pPr marL="857250" lvl="2">
              <a:lnSpc>
                <a:spcPct val="100000"/>
              </a:lnSpc>
              <a:spcBef>
                <a:spcPts val="300"/>
              </a:spcBef>
            </a:pPr>
            <a:r>
              <a:rPr lang="en-US" sz="700" dirty="0"/>
              <a:t>Routing Policy: core-router-policy</a:t>
            </a:r>
          </a:p>
          <a:p>
            <a:pPr marL="176213" indent="-171450">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Virtual &gt; Routing Zones,</a:t>
            </a:r>
            <a:r>
              <a:rPr lang="en-US" sz="1000" dirty="0">
                <a:solidFill>
                  <a:schemeClr val="bg1">
                    <a:lumMod val="75000"/>
                  </a:schemeClr>
                </a:solidFill>
              </a:rPr>
              <a:t> edit the </a:t>
            </a:r>
            <a:r>
              <a:rPr lang="en-US" sz="1000" b="1" dirty="0">
                <a:solidFill>
                  <a:schemeClr val="bg1">
                    <a:lumMod val="75000"/>
                  </a:schemeClr>
                </a:solidFill>
              </a:rPr>
              <a:t>To Generic Link IP’s</a:t>
            </a:r>
            <a:r>
              <a:rPr lang="en-US" sz="1000" dirty="0">
                <a:solidFill>
                  <a:schemeClr val="bg1">
                    <a:lumMod val="75000"/>
                  </a:schemeClr>
                </a:solidFill>
              </a:rPr>
              <a:t>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a:t>
            </a:r>
            <a:r>
              <a:rPr lang="en-US" sz="1000" b="1" dirty="0">
                <a:solidFill>
                  <a:schemeClr val="bg1">
                    <a:lumMod val="75000"/>
                  </a:schemeClr>
                </a:solidFill>
              </a:rPr>
              <a:t>Tenant-1</a:t>
            </a:r>
          </a:p>
          <a:p>
            <a:pPr marL="176213" indent="-171450">
              <a:lnSpc>
                <a:spcPct val="100000"/>
              </a:lnSpc>
              <a:spcBef>
                <a:spcPts val="300"/>
              </a:spcBef>
              <a:buFont typeface="Arial" panose="020B0604020202020204" pitchFamily="34" charset="0"/>
              <a:buChar char="•"/>
            </a:pPr>
            <a:r>
              <a:rPr lang="en-US" sz="1000" dirty="0">
                <a:solidFill>
                  <a:schemeClr val="bg1">
                    <a:lumMod val="75000"/>
                  </a:schemeClr>
                </a:solidFill>
              </a:rPr>
              <a:t>Commit the Blueprint</a:t>
            </a:r>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grpSp>
        <p:nvGrpSpPr>
          <p:cNvPr id="18" name="Group 17">
            <a:extLst>
              <a:ext uri="{FF2B5EF4-FFF2-40B4-BE49-F238E27FC236}">
                <a16:creationId xmlns:a16="http://schemas.microsoft.com/office/drawing/2014/main" id="{9A057448-CB05-0B9C-BDE0-40FB2E90CE8B}"/>
              </a:ext>
            </a:extLst>
          </p:cNvPr>
          <p:cNvGrpSpPr/>
          <p:nvPr/>
        </p:nvGrpSpPr>
        <p:grpSpPr>
          <a:xfrm>
            <a:off x="5522432" y="1231104"/>
            <a:ext cx="1160926" cy="3626289"/>
            <a:chOff x="5522432" y="1265516"/>
            <a:chExt cx="1160926" cy="3626289"/>
          </a:xfrm>
        </p:grpSpPr>
        <p:pic>
          <p:nvPicPr>
            <p:cNvPr id="15" name="Picture 14">
              <a:extLst>
                <a:ext uri="{FF2B5EF4-FFF2-40B4-BE49-F238E27FC236}">
                  <a16:creationId xmlns:a16="http://schemas.microsoft.com/office/drawing/2014/main" id="{C0AD6592-7AC7-AB3F-DF31-595DBBBD7357}"/>
                </a:ext>
              </a:extLst>
            </p:cNvPr>
            <p:cNvPicPr>
              <a:picLocks noChangeAspect="1"/>
            </p:cNvPicPr>
            <p:nvPr/>
          </p:nvPicPr>
          <p:blipFill>
            <a:blip r:embed="rId2"/>
            <a:stretch>
              <a:fillRect/>
            </a:stretch>
          </p:blipFill>
          <p:spPr>
            <a:xfrm>
              <a:off x="5522432" y="1265516"/>
              <a:ext cx="1155359" cy="1810365"/>
            </a:xfrm>
            <a:prstGeom prst="rect">
              <a:avLst/>
            </a:prstGeom>
          </p:spPr>
        </p:pic>
        <p:pic>
          <p:nvPicPr>
            <p:cNvPr id="17" name="Picture 16">
              <a:extLst>
                <a:ext uri="{FF2B5EF4-FFF2-40B4-BE49-F238E27FC236}">
                  <a16:creationId xmlns:a16="http://schemas.microsoft.com/office/drawing/2014/main" id="{F36753EF-6497-578C-2689-8C84A500B166}"/>
                </a:ext>
              </a:extLst>
            </p:cNvPr>
            <p:cNvPicPr>
              <a:picLocks noChangeAspect="1"/>
            </p:cNvPicPr>
            <p:nvPr/>
          </p:nvPicPr>
          <p:blipFill>
            <a:blip r:embed="rId3"/>
            <a:stretch>
              <a:fillRect/>
            </a:stretch>
          </p:blipFill>
          <p:spPr>
            <a:xfrm>
              <a:off x="5522432" y="2990445"/>
              <a:ext cx="1160926" cy="1901360"/>
            </a:xfrm>
            <a:prstGeom prst="rect">
              <a:avLst/>
            </a:prstGeom>
          </p:spPr>
        </p:pic>
      </p:grpSp>
      <p:pic>
        <p:nvPicPr>
          <p:cNvPr id="20" name="Picture 19">
            <a:extLst>
              <a:ext uri="{FF2B5EF4-FFF2-40B4-BE49-F238E27FC236}">
                <a16:creationId xmlns:a16="http://schemas.microsoft.com/office/drawing/2014/main" id="{F2071524-11AE-E5E1-D874-DD0DA9F4154D}"/>
              </a:ext>
            </a:extLst>
          </p:cNvPr>
          <p:cNvPicPr>
            <a:picLocks noChangeAspect="1"/>
          </p:cNvPicPr>
          <p:nvPr/>
        </p:nvPicPr>
        <p:blipFill>
          <a:blip r:embed="rId4"/>
          <a:stretch>
            <a:fillRect/>
          </a:stretch>
        </p:blipFill>
        <p:spPr>
          <a:xfrm>
            <a:off x="4142862" y="3384648"/>
            <a:ext cx="1160927" cy="431701"/>
          </a:xfrm>
          <a:prstGeom prst="rect">
            <a:avLst/>
          </a:prstGeom>
        </p:spPr>
      </p:pic>
      <p:pic>
        <p:nvPicPr>
          <p:cNvPr id="14" name="Picture 13">
            <a:extLst>
              <a:ext uri="{FF2B5EF4-FFF2-40B4-BE49-F238E27FC236}">
                <a16:creationId xmlns:a16="http://schemas.microsoft.com/office/drawing/2014/main" id="{8A7568BF-38AB-1CEB-592E-5B11481E5952}"/>
              </a:ext>
            </a:extLst>
          </p:cNvPr>
          <p:cNvPicPr>
            <a:picLocks noChangeAspect="1"/>
          </p:cNvPicPr>
          <p:nvPr/>
        </p:nvPicPr>
        <p:blipFill>
          <a:blip r:embed="rId5"/>
          <a:stretch>
            <a:fillRect/>
          </a:stretch>
        </p:blipFill>
        <p:spPr>
          <a:xfrm>
            <a:off x="6810549" y="1784554"/>
            <a:ext cx="2191087" cy="1355607"/>
          </a:xfrm>
          <a:prstGeom prst="rect">
            <a:avLst/>
          </a:prstGeom>
        </p:spPr>
      </p:pic>
      <p:sp>
        <p:nvSpPr>
          <p:cNvPr id="5" name="TextBox 4">
            <a:extLst>
              <a:ext uri="{FF2B5EF4-FFF2-40B4-BE49-F238E27FC236}">
                <a16:creationId xmlns:a16="http://schemas.microsoft.com/office/drawing/2014/main" id="{F2E31146-DE6D-EB66-85B6-208D91D97535}"/>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grpSp>
        <p:nvGrpSpPr>
          <p:cNvPr id="25" name="Group 24">
            <a:extLst>
              <a:ext uri="{FF2B5EF4-FFF2-40B4-BE49-F238E27FC236}">
                <a16:creationId xmlns:a16="http://schemas.microsoft.com/office/drawing/2014/main" id="{996B51CB-AC54-C67F-419B-3843DD4523BD}"/>
              </a:ext>
            </a:extLst>
          </p:cNvPr>
          <p:cNvGrpSpPr/>
          <p:nvPr/>
        </p:nvGrpSpPr>
        <p:grpSpPr>
          <a:xfrm>
            <a:off x="4134789" y="1124376"/>
            <a:ext cx="1170759" cy="2117764"/>
            <a:chOff x="4134789" y="1124376"/>
            <a:chExt cx="1170759" cy="2117764"/>
          </a:xfrm>
        </p:grpSpPr>
        <p:grpSp>
          <p:nvGrpSpPr>
            <p:cNvPr id="24" name="Group 23">
              <a:extLst>
                <a:ext uri="{FF2B5EF4-FFF2-40B4-BE49-F238E27FC236}">
                  <a16:creationId xmlns:a16="http://schemas.microsoft.com/office/drawing/2014/main" id="{BF56413B-6D4B-9743-80CD-DA61F6EA7A6D}"/>
                </a:ext>
              </a:extLst>
            </p:cNvPr>
            <p:cNvGrpSpPr/>
            <p:nvPr/>
          </p:nvGrpSpPr>
          <p:grpSpPr>
            <a:xfrm>
              <a:off x="4141504" y="1158250"/>
              <a:ext cx="1164044" cy="2083890"/>
              <a:chOff x="4141504" y="1158250"/>
              <a:chExt cx="1164044" cy="2083890"/>
            </a:xfrm>
          </p:grpSpPr>
          <p:grpSp>
            <p:nvGrpSpPr>
              <p:cNvPr id="13" name="Group 12">
                <a:extLst>
                  <a:ext uri="{FF2B5EF4-FFF2-40B4-BE49-F238E27FC236}">
                    <a16:creationId xmlns:a16="http://schemas.microsoft.com/office/drawing/2014/main" id="{43FE6840-6B6A-151B-F6F7-C1260B10B6DA}"/>
                  </a:ext>
                </a:extLst>
              </p:cNvPr>
              <p:cNvGrpSpPr/>
              <p:nvPr/>
            </p:nvGrpSpPr>
            <p:grpSpPr>
              <a:xfrm>
                <a:off x="4141504" y="1158250"/>
                <a:ext cx="1162285" cy="2083890"/>
                <a:chOff x="4141504" y="1158250"/>
                <a:chExt cx="1162285" cy="2083890"/>
              </a:xfrm>
            </p:grpSpPr>
            <p:pic>
              <p:nvPicPr>
                <p:cNvPr id="8" name="Picture 7">
                  <a:extLst>
                    <a:ext uri="{FF2B5EF4-FFF2-40B4-BE49-F238E27FC236}">
                      <a16:creationId xmlns:a16="http://schemas.microsoft.com/office/drawing/2014/main" id="{F456C26B-A9FE-4452-7BD6-A2E0E930BA13}"/>
                    </a:ext>
                  </a:extLst>
                </p:cNvPr>
                <p:cNvPicPr>
                  <a:picLocks noChangeAspect="1"/>
                </p:cNvPicPr>
                <p:nvPr/>
              </p:nvPicPr>
              <p:blipFill>
                <a:blip r:embed="rId6"/>
                <a:stretch>
                  <a:fillRect/>
                </a:stretch>
              </p:blipFill>
              <p:spPr>
                <a:xfrm>
                  <a:off x="4141504" y="1158250"/>
                  <a:ext cx="1162285" cy="1810365"/>
                </a:xfrm>
                <a:prstGeom prst="rect">
                  <a:avLst/>
                </a:prstGeom>
              </p:spPr>
            </p:pic>
            <p:pic>
              <p:nvPicPr>
                <p:cNvPr id="11" name="Picture 10">
                  <a:extLst>
                    <a:ext uri="{FF2B5EF4-FFF2-40B4-BE49-F238E27FC236}">
                      <a16:creationId xmlns:a16="http://schemas.microsoft.com/office/drawing/2014/main" id="{1C92340D-D8F1-9B32-A276-A841C2BD6701}"/>
                    </a:ext>
                  </a:extLst>
                </p:cNvPr>
                <p:cNvPicPr>
                  <a:picLocks noChangeAspect="1"/>
                </p:cNvPicPr>
                <p:nvPr/>
              </p:nvPicPr>
              <p:blipFill>
                <a:blip r:embed="rId7"/>
                <a:stretch>
                  <a:fillRect/>
                </a:stretch>
              </p:blipFill>
              <p:spPr>
                <a:xfrm>
                  <a:off x="4141504" y="2909623"/>
                  <a:ext cx="1162285" cy="332517"/>
                </a:xfrm>
                <a:prstGeom prst="rect">
                  <a:avLst/>
                </a:prstGeom>
              </p:spPr>
            </p:pic>
          </p:grpSp>
          <p:pic>
            <p:nvPicPr>
              <p:cNvPr id="23" name="Picture 22">
                <a:extLst>
                  <a:ext uri="{FF2B5EF4-FFF2-40B4-BE49-F238E27FC236}">
                    <a16:creationId xmlns:a16="http://schemas.microsoft.com/office/drawing/2014/main" id="{1D22CB2E-2DE5-BEA6-25DA-9DE02420B7EF}"/>
                  </a:ext>
                </a:extLst>
              </p:cNvPr>
              <p:cNvPicPr>
                <a:picLocks noChangeAspect="1"/>
              </p:cNvPicPr>
              <p:nvPr/>
            </p:nvPicPr>
            <p:blipFill>
              <a:blip r:embed="rId8"/>
              <a:stretch>
                <a:fillRect/>
              </a:stretch>
            </p:blipFill>
            <p:spPr>
              <a:xfrm>
                <a:off x="4144621" y="2006681"/>
                <a:ext cx="1160927" cy="259681"/>
              </a:xfrm>
              <a:prstGeom prst="rect">
                <a:avLst/>
              </a:prstGeom>
            </p:spPr>
          </p:pic>
        </p:grpSp>
        <p:pic>
          <p:nvPicPr>
            <p:cNvPr id="21" name="Picture 20">
              <a:extLst>
                <a:ext uri="{FF2B5EF4-FFF2-40B4-BE49-F238E27FC236}">
                  <a16:creationId xmlns:a16="http://schemas.microsoft.com/office/drawing/2014/main" id="{F9ED4BA9-2CE5-ADD5-488E-5FF3AB2DAAAB}"/>
                </a:ext>
              </a:extLst>
            </p:cNvPr>
            <p:cNvPicPr>
              <a:picLocks noChangeAspect="1"/>
            </p:cNvPicPr>
            <p:nvPr/>
          </p:nvPicPr>
          <p:blipFill>
            <a:blip r:embed="rId9"/>
            <a:stretch>
              <a:fillRect/>
            </a:stretch>
          </p:blipFill>
          <p:spPr>
            <a:xfrm>
              <a:off x="4134789" y="1124376"/>
              <a:ext cx="764662" cy="122021"/>
            </a:xfrm>
            <a:prstGeom prst="rect">
              <a:avLst/>
            </a:prstGeom>
          </p:spPr>
        </p:pic>
      </p:grpSp>
    </p:spTree>
    <p:extLst>
      <p:ext uri="{BB962C8B-B14F-4D97-AF65-F5344CB8AC3E}">
        <p14:creationId xmlns:p14="http://schemas.microsoft.com/office/powerpoint/2010/main" val="210922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41</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a:t>
            </a:r>
            <a:r>
              <a:rPr lang="en-US" sz="1000" b="1" dirty="0">
                <a:solidFill>
                  <a:schemeClr val="bg1">
                    <a:lumMod val="75000"/>
                  </a:schemeClr>
                </a:solidFill>
              </a:rPr>
              <a:t>ext-router-ct_Border2</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“Primitives” tab,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t>Go to </a:t>
            </a:r>
            <a:r>
              <a:rPr lang="en-US" sz="1000" b="1" dirty="0"/>
              <a:t>Blueprints &gt; DC-B &gt; Staged &gt; Virtual &gt; Routing Zones,</a:t>
            </a:r>
            <a:r>
              <a:rPr lang="en-US" sz="1000" dirty="0"/>
              <a:t> edit the </a:t>
            </a:r>
            <a:r>
              <a:rPr lang="en-US" sz="1000" b="1" dirty="0"/>
              <a:t>To Generic Link IP’s</a:t>
            </a:r>
            <a:r>
              <a:rPr lang="en-US" sz="1000" dirty="0"/>
              <a:t> Resource Allocation, and assign the </a:t>
            </a:r>
            <a:r>
              <a:rPr lang="en-US" sz="1000" b="1" dirty="0"/>
              <a:t>External Links</a:t>
            </a:r>
            <a:r>
              <a:rPr lang="en-US" sz="1000" dirty="0"/>
              <a:t> pool to </a:t>
            </a:r>
            <a:r>
              <a:rPr lang="en-US" sz="1000" b="1" dirty="0"/>
              <a:t>Tenant-1</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Commit the Blueprint</a:t>
            </a:r>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pic>
        <p:nvPicPr>
          <p:cNvPr id="7" name="Picture 6">
            <a:extLst>
              <a:ext uri="{FF2B5EF4-FFF2-40B4-BE49-F238E27FC236}">
                <a16:creationId xmlns:a16="http://schemas.microsoft.com/office/drawing/2014/main" id="{DEDD6893-00E7-D143-9220-8820297E5362}"/>
              </a:ext>
            </a:extLst>
          </p:cNvPr>
          <p:cNvPicPr>
            <a:picLocks noChangeAspect="1"/>
          </p:cNvPicPr>
          <p:nvPr/>
        </p:nvPicPr>
        <p:blipFill>
          <a:blip r:embed="rId2"/>
          <a:stretch>
            <a:fillRect/>
          </a:stretch>
        </p:blipFill>
        <p:spPr>
          <a:xfrm>
            <a:off x="3922861" y="1080108"/>
            <a:ext cx="4341990" cy="2711195"/>
          </a:xfrm>
          <a:prstGeom prst="rect">
            <a:avLst/>
          </a:prstGeom>
        </p:spPr>
      </p:pic>
      <p:pic>
        <p:nvPicPr>
          <p:cNvPr id="10" name="Picture 9">
            <a:extLst>
              <a:ext uri="{FF2B5EF4-FFF2-40B4-BE49-F238E27FC236}">
                <a16:creationId xmlns:a16="http://schemas.microsoft.com/office/drawing/2014/main" id="{C0B6F4E8-1BB1-4A9E-A17E-9929B430FF5F}"/>
              </a:ext>
            </a:extLst>
          </p:cNvPr>
          <p:cNvPicPr>
            <a:picLocks noChangeAspect="1"/>
          </p:cNvPicPr>
          <p:nvPr/>
        </p:nvPicPr>
        <p:blipFill>
          <a:blip r:embed="rId3"/>
          <a:stretch>
            <a:fillRect/>
          </a:stretch>
        </p:blipFill>
        <p:spPr>
          <a:xfrm>
            <a:off x="5515963" y="3495024"/>
            <a:ext cx="3318387" cy="1353055"/>
          </a:xfrm>
          <a:prstGeom prst="rect">
            <a:avLst/>
          </a:prstGeom>
        </p:spPr>
      </p:pic>
      <p:sp>
        <p:nvSpPr>
          <p:cNvPr id="5" name="TextBox 4">
            <a:extLst>
              <a:ext uri="{FF2B5EF4-FFF2-40B4-BE49-F238E27FC236}">
                <a16:creationId xmlns:a16="http://schemas.microsoft.com/office/drawing/2014/main" id="{AAD61678-5FD4-5223-38F3-1361F1633B09}"/>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1978572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Core/WAN Connectivity Templates</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42</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a:t>
            </a:r>
            <a:r>
              <a:rPr lang="en-US" sz="1000" b="1" dirty="0">
                <a:solidFill>
                  <a:schemeClr val="bg1">
                    <a:lumMod val="75000"/>
                  </a:schemeClr>
                </a:solidFill>
              </a:rPr>
              <a:t>ext-router-ct_Border2</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Click the “Primitives” tab, then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Tenant-1</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16</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core-router-policy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DC-B &gt; Staged &gt; Virtual &gt; Routing Zones,</a:t>
            </a:r>
            <a:r>
              <a:rPr lang="en-US" sz="1000" dirty="0">
                <a:solidFill>
                  <a:schemeClr val="bg1">
                    <a:lumMod val="75000"/>
                  </a:schemeClr>
                </a:solidFill>
              </a:rPr>
              <a:t> edit the </a:t>
            </a:r>
            <a:r>
              <a:rPr lang="en-US" sz="1000" b="1" dirty="0">
                <a:solidFill>
                  <a:schemeClr val="bg1">
                    <a:lumMod val="75000"/>
                  </a:schemeClr>
                </a:solidFill>
              </a:rPr>
              <a:t>To Generic Link IP’s</a:t>
            </a:r>
            <a:r>
              <a:rPr lang="en-US" sz="1000" dirty="0">
                <a:solidFill>
                  <a:schemeClr val="bg1">
                    <a:lumMod val="75000"/>
                  </a:schemeClr>
                </a:solidFill>
              </a:rPr>
              <a:t> Resource Allocation, and assign the </a:t>
            </a:r>
            <a:r>
              <a:rPr lang="en-US" sz="1000" b="1" dirty="0">
                <a:solidFill>
                  <a:schemeClr val="bg1">
                    <a:lumMod val="75000"/>
                  </a:schemeClr>
                </a:solidFill>
              </a:rPr>
              <a:t>External Links</a:t>
            </a:r>
            <a:r>
              <a:rPr lang="en-US" sz="1000" dirty="0">
                <a:solidFill>
                  <a:schemeClr val="bg1">
                    <a:lumMod val="75000"/>
                  </a:schemeClr>
                </a:solidFill>
              </a:rPr>
              <a:t> pool to Tenant-1</a:t>
            </a:r>
            <a:endParaRPr lang="en-US" sz="1000" dirty="0"/>
          </a:p>
          <a:p>
            <a:pPr marL="171450" indent="-171450">
              <a:lnSpc>
                <a:spcPct val="100000"/>
              </a:lnSpc>
              <a:spcBef>
                <a:spcPts val="300"/>
              </a:spcBef>
              <a:buFont typeface="Arial" panose="020B0604020202020204" pitchFamily="34" charset="0"/>
              <a:buChar char="•"/>
            </a:pPr>
            <a:r>
              <a:rPr lang="en-US" sz="1000" dirty="0"/>
              <a:t>Commit the Blueprint</a:t>
            </a:r>
          </a:p>
          <a:p>
            <a:pPr marL="171450" indent="-171450">
              <a:lnSpc>
                <a:spcPct val="100000"/>
              </a:lnSpc>
              <a:spcBef>
                <a:spcPts val="900"/>
              </a:spcBef>
              <a:buFont typeface="Arial" panose="020B0604020202020204" pitchFamily="34" charset="0"/>
              <a:buChar char="•"/>
            </a:pPr>
            <a:endParaRPr lang="en-US" sz="1000" dirty="0"/>
          </a:p>
        </p:txBody>
      </p:sp>
      <p:sp>
        <p:nvSpPr>
          <p:cNvPr id="3" name="TextBox 2">
            <a:extLst>
              <a:ext uri="{FF2B5EF4-FFF2-40B4-BE49-F238E27FC236}">
                <a16:creationId xmlns:a16="http://schemas.microsoft.com/office/drawing/2014/main" id="{0F34D324-BDA9-E5F8-2EF1-EA86C2D54084}"/>
              </a:ext>
            </a:extLst>
          </p:cNvPr>
          <p:cNvSpPr txBox="1"/>
          <p:nvPr/>
        </p:nvSpPr>
        <p:spPr>
          <a:xfrm>
            <a:off x="7175157" y="376074"/>
            <a:ext cx="1634641" cy="584775"/>
          </a:xfrm>
          <a:prstGeom prst="rect">
            <a:avLst/>
          </a:prstGeom>
          <a:noFill/>
        </p:spPr>
        <p:txBody>
          <a:bodyPr wrap="square" rtlCol="0">
            <a:spAutoFit/>
          </a:bodyPr>
          <a:lstStyle/>
          <a:p>
            <a:pPr marL="4763" marR="0" lvl="1" algn="ctr" defTabSz="685800" rtl="0" eaLnBrk="1" fontAlgn="auto" latinLnBrk="0" hangingPunct="1">
              <a:lnSpc>
                <a:spcPct val="100000"/>
              </a:lnSpc>
              <a:spcBef>
                <a:spcPts val="300"/>
              </a:spcBef>
              <a:spcAft>
                <a:spcPts val="0"/>
              </a:spcAft>
              <a:buClrTx/>
              <a:buSzTx/>
              <a:buFont typeface="Arial" panose="020B0604020202020204" pitchFamily="34" charset="0"/>
              <a:buNone/>
              <a:defRPr/>
            </a:pPr>
            <a:r>
              <a:rPr kumimoji="0" lang="en-US" sz="800" b="0" i="1" u="none" strike="noStrike" kern="1200" cap="none" spc="0" normalizeH="0" baseline="0" noProof="0" dirty="0">
                <a:ln>
                  <a:noFill/>
                </a:ln>
                <a:solidFill>
                  <a:srgbClr val="3C3C3C"/>
                </a:solidFill>
                <a:effectLst/>
                <a:uLnTx/>
                <a:uFillTx/>
                <a:latin typeface="Lato"/>
                <a:ea typeface="+mn-ea"/>
                <a:cs typeface="+mn-cs"/>
              </a:rPr>
              <a:t>see the “Data Center Interconnect #1 – Underlay” section for a step-by-step walkthrough</a:t>
            </a:r>
          </a:p>
        </p:txBody>
      </p:sp>
      <p:sp>
        <p:nvSpPr>
          <p:cNvPr id="5" name="TextBox 4">
            <a:extLst>
              <a:ext uri="{FF2B5EF4-FFF2-40B4-BE49-F238E27FC236}">
                <a16:creationId xmlns:a16="http://schemas.microsoft.com/office/drawing/2014/main" id="{11C60229-6102-C4F8-624F-19DBC540CC76}"/>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pic>
        <p:nvPicPr>
          <p:cNvPr id="9" name="Picture 8">
            <a:extLst>
              <a:ext uri="{FF2B5EF4-FFF2-40B4-BE49-F238E27FC236}">
                <a16:creationId xmlns:a16="http://schemas.microsoft.com/office/drawing/2014/main" id="{0EDFFC57-3D89-967F-0AC8-B3C49D71BFE4}"/>
              </a:ext>
            </a:extLst>
          </p:cNvPr>
          <p:cNvPicPr>
            <a:picLocks noChangeAspect="1"/>
          </p:cNvPicPr>
          <p:nvPr/>
        </p:nvPicPr>
        <p:blipFill>
          <a:blip r:embed="rId2"/>
          <a:stretch>
            <a:fillRect/>
          </a:stretch>
        </p:blipFill>
        <p:spPr>
          <a:xfrm>
            <a:off x="3972022" y="1304997"/>
            <a:ext cx="4969532" cy="3101585"/>
          </a:xfrm>
          <a:prstGeom prst="rect">
            <a:avLst/>
          </a:prstGeom>
        </p:spPr>
      </p:pic>
    </p:spTree>
    <p:extLst>
      <p:ext uri="{BB962C8B-B14F-4D97-AF65-F5344CB8AC3E}">
        <p14:creationId xmlns:p14="http://schemas.microsoft.com/office/powerpoint/2010/main" val="1128290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External Router for Core/WAN Connectivity</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43</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DC-B &gt; Staged &gt; Virtual &gt; Protocol Sessions </a:t>
            </a:r>
            <a:r>
              <a:rPr lang="en-US" sz="1000" dirty="0"/>
              <a:t>and note the peer addresses for your new links</a:t>
            </a:r>
          </a:p>
          <a:p>
            <a:pPr>
              <a:lnSpc>
                <a:spcPct val="100000"/>
              </a:lnSpc>
              <a:spcBef>
                <a:spcPts val="900"/>
              </a:spcBef>
            </a:pPr>
            <a:r>
              <a:rPr lang="en-US" sz="1000" dirty="0">
                <a:solidFill>
                  <a:schemeClr val="bg1">
                    <a:lumMod val="75000"/>
                  </a:schemeClr>
                </a:solidFill>
              </a:rPr>
              <a:t>We will configure the external router to peer with the border </a:t>
            </a:r>
            <a:r>
              <a:rPr lang="en-US" sz="1000" dirty="0" err="1">
                <a:solidFill>
                  <a:schemeClr val="bg1">
                    <a:lumMod val="75000"/>
                  </a:schemeClr>
                </a:solidFill>
              </a:rPr>
              <a:t>leafs</a:t>
            </a:r>
            <a:r>
              <a:rPr lang="en-US" sz="1000" dirty="0">
                <a:solidFill>
                  <a:schemeClr val="bg1">
                    <a:lumMod val="75000"/>
                  </a:schemeClr>
                </a:solidFill>
              </a:rPr>
              <a:t> on the assigned VLAN’s and transit nets. We should see host IP’s advertised to the external router, and we will only advertise a default route into the </a:t>
            </a:r>
            <a:r>
              <a:rPr lang="en-US" sz="1000" b="1" dirty="0">
                <a:solidFill>
                  <a:schemeClr val="bg1">
                    <a:lumMod val="75000"/>
                  </a:schemeClr>
                </a:solidFill>
              </a:rPr>
              <a:t>Tenant-1</a:t>
            </a:r>
            <a:r>
              <a:rPr lang="en-US" sz="1000" dirty="0">
                <a:solidFill>
                  <a:schemeClr val="bg1">
                    <a:lumMod val="75000"/>
                  </a:schemeClr>
                </a:solidFill>
              </a:rPr>
              <a:t> VRF. For now, this default will be a static discard. We’ll update that later when we add our upstream WAN router.</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Configure </a:t>
            </a:r>
            <a:r>
              <a:rPr lang="en-US" sz="1000" b="1" dirty="0">
                <a:solidFill>
                  <a:schemeClr val="bg1">
                    <a:lumMod val="75000"/>
                  </a:schemeClr>
                </a:solidFill>
              </a:rPr>
              <a:t>ext-rtr2</a:t>
            </a:r>
          </a:p>
          <a:p>
            <a:pPr marL="515938" lvl="1">
              <a:lnSpc>
                <a:spcPct val="100000"/>
              </a:lnSpc>
              <a:spcBef>
                <a:spcPts val="300"/>
              </a:spcBef>
            </a:pPr>
            <a:r>
              <a:rPr lang="en-US" sz="800" i="1" dirty="0">
                <a:solidFill>
                  <a:schemeClr val="bg1">
                    <a:lumMod val="75000"/>
                  </a:schemeClr>
                </a:solidFill>
              </a:rPr>
              <a:t>set interfaces ge-0/0/1.15 </a:t>
            </a:r>
            <a:r>
              <a:rPr lang="en-US" sz="800" i="1" dirty="0" err="1">
                <a:solidFill>
                  <a:schemeClr val="bg1">
                    <a:lumMod val="75000"/>
                  </a:schemeClr>
                </a:solidFill>
              </a:rPr>
              <a:t>vlan</a:t>
            </a:r>
            <a:r>
              <a:rPr lang="en-US" sz="800" i="1" dirty="0">
                <a:solidFill>
                  <a:schemeClr val="bg1">
                    <a:lumMod val="75000"/>
                  </a:schemeClr>
                </a:solidFill>
              </a:rPr>
              <a:t>-id 15 family </a:t>
            </a:r>
            <a:r>
              <a:rPr lang="en-US" sz="800" i="1" dirty="0" err="1">
                <a:solidFill>
                  <a:schemeClr val="bg1">
                    <a:lumMod val="75000"/>
                  </a:schemeClr>
                </a:solidFill>
              </a:rPr>
              <a:t>inet</a:t>
            </a:r>
            <a:r>
              <a:rPr lang="en-US" sz="800" i="1" dirty="0">
                <a:solidFill>
                  <a:schemeClr val="bg1">
                    <a:lumMod val="75000"/>
                  </a:schemeClr>
                </a:solidFill>
              </a:rPr>
              <a:t> address 10.3.0.15/31</a:t>
            </a:r>
          </a:p>
          <a:p>
            <a:pPr marL="515938" lvl="1">
              <a:lnSpc>
                <a:spcPct val="100000"/>
              </a:lnSpc>
              <a:spcBef>
                <a:spcPts val="300"/>
              </a:spcBef>
            </a:pPr>
            <a:r>
              <a:rPr lang="en-US" sz="800" i="1" dirty="0">
                <a:solidFill>
                  <a:schemeClr val="bg1">
                    <a:lumMod val="75000"/>
                  </a:schemeClr>
                </a:solidFill>
              </a:rPr>
              <a:t>set interfaces ge-0/0/2.16 </a:t>
            </a:r>
            <a:r>
              <a:rPr lang="en-US" sz="800" i="1" dirty="0" err="1">
                <a:solidFill>
                  <a:schemeClr val="bg1">
                    <a:lumMod val="75000"/>
                  </a:schemeClr>
                </a:solidFill>
              </a:rPr>
              <a:t>vlan</a:t>
            </a:r>
            <a:r>
              <a:rPr lang="en-US" sz="800" i="1" dirty="0">
                <a:solidFill>
                  <a:schemeClr val="bg1">
                    <a:lumMod val="75000"/>
                  </a:schemeClr>
                </a:solidFill>
              </a:rPr>
              <a:t>-id 16 family </a:t>
            </a:r>
            <a:r>
              <a:rPr lang="en-US" sz="800" i="1" dirty="0" err="1">
                <a:solidFill>
                  <a:schemeClr val="bg1">
                    <a:lumMod val="75000"/>
                  </a:schemeClr>
                </a:solidFill>
              </a:rPr>
              <a:t>inet</a:t>
            </a:r>
            <a:r>
              <a:rPr lang="en-US" sz="800" i="1" dirty="0">
                <a:solidFill>
                  <a:schemeClr val="bg1">
                    <a:lumMod val="75000"/>
                  </a:schemeClr>
                </a:solidFill>
              </a:rPr>
              <a:t> address 10.3.0.17/31</a:t>
            </a:r>
          </a:p>
          <a:p>
            <a:pPr marL="515938" lvl="1">
              <a:lnSpc>
                <a:spcPct val="100000"/>
              </a:lnSpc>
              <a:spcBef>
                <a:spcPts val="300"/>
              </a:spcBef>
            </a:pPr>
            <a:r>
              <a:rPr lang="en-US" sz="800" i="1" dirty="0">
                <a:solidFill>
                  <a:schemeClr val="bg1">
                    <a:lumMod val="75000"/>
                  </a:schemeClr>
                </a:solidFill>
              </a:rPr>
              <a:t>set routing-options static route 0.0.0.0/0 discard</a:t>
            </a:r>
          </a:p>
          <a:p>
            <a:pPr marL="515938" lvl="1">
              <a:lnSpc>
                <a:spcPct val="100000"/>
              </a:lnSpc>
              <a:spcBef>
                <a:spcPts val="300"/>
              </a:spcBef>
            </a:pPr>
            <a:r>
              <a:rPr lang="en-US" sz="800" i="1" dirty="0">
                <a:solidFill>
                  <a:schemeClr val="bg1">
                    <a:lumMod val="75000"/>
                  </a:schemeClr>
                </a:solidFill>
              </a:rPr>
              <a:t>set policy-options policy-statement EXPORT_DEFAULT term default from protocol static</a:t>
            </a:r>
          </a:p>
          <a:p>
            <a:pPr marL="515938" lvl="1">
              <a:lnSpc>
                <a:spcPct val="100000"/>
              </a:lnSpc>
              <a:spcBef>
                <a:spcPts val="300"/>
              </a:spcBef>
            </a:pPr>
            <a:r>
              <a:rPr lang="en-US" sz="800" i="1" dirty="0">
                <a:solidFill>
                  <a:schemeClr val="bg1">
                    <a:lumMod val="75000"/>
                  </a:schemeClr>
                </a:solidFill>
              </a:rPr>
              <a:t>set policy-options policy-statement EXPORT_DEFAULT term default then accept</a:t>
            </a:r>
          </a:p>
          <a:p>
            <a:pPr marL="515938" lvl="1">
              <a:lnSpc>
                <a:spcPct val="100000"/>
              </a:lnSpc>
              <a:spcBef>
                <a:spcPts val="300"/>
              </a:spcBef>
            </a:pPr>
            <a:r>
              <a:rPr lang="en-US" sz="800" i="1" dirty="0">
                <a:solidFill>
                  <a:schemeClr val="bg1">
                    <a:lumMod val="75000"/>
                  </a:schemeClr>
                </a:solidFill>
              </a:rPr>
              <a:t>set policy-options policy-statement EXPORT_DEFAULT term reject then reject</a:t>
            </a:r>
          </a:p>
          <a:p>
            <a:pPr marL="515938" lvl="1">
              <a:lnSpc>
                <a:spcPct val="100000"/>
              </a:lnSpc>
              <a:spcBef>
                <a:spcPts val="300"/>
              </a:spcBef>
            </a:pPr>
            <a:r>
              <a:rPr lang="en-US" sz="800" i="1" dirty="0">
                <a:solidFill>
                  <a:schemeClr val="bg1">
                    <a:lumMod val="75000"/>
                  </a:schemeClr>
                </a:solidFill>
              </a:rPr>
              <a:t>set protocols </a:t>
            </a:r>
            <a:r>
              <a:rPr lang="en-US" sz="800" i="1" dirty="0" err="1">
                <a:solidFill>
                  <a:schemeClr val="bg1">
                    <a:lumMod val="75000"/>
                  </a:schemeClr>
                </a:solidFill>
              </a:rPr>
              <a:t>bgp</a:t>
            </a:r>
            <a:r>
              <a:rPr lang="en-US" sz="800" i="1" dirty="0">
                <a:solidFill>
                  <a:schemeClr val="bg1">
                    <a:lumMod val="75000"/>
                  </a:schemeClr>
                </a:solidFill>
              </a:rPr>
              <a:t> group Core export EXPORT_DEFAULT</a:t>
            </a:r>
          </a:p>
          <a:p>
            <a:pPr marL="515938" lvl="1">
              <a:lnSpc>
                <a:spcPct val="100000"/>
              </a:lnSpc>
              <a:spcBef>
                <a:spcPts val="300"/>
              </a:spcBef>
            </a:pPr>
            <a:r>
              <a:rPr lang="en-US" sz="800" i="1" dirty="0">
                <a:solidFill>
                  <a:schemeClr val="bg1">
                    <a:lumMod val="75000"/>
                  </a:schemeClr>
                </a:solidFill>
              </a:rPr>
              <a:t>set protocols </a:t>
            </a:r>
            <a:r>
              <a:rPr lang="en-US" sz="800" i="1" dirty="0" err="1">
                <a:solidFill>
                  <a:schemeClr val="bg1">
                    <a:lumMod val="75000"/>
                  </a:schemeClr>
                </a:solidFill>
              </a:rPr>
              <a:t>bgp</a:t>
            </a:r>
            <a:r>
              <a:rPr lang="en-US" sz="800" i="1" dirty="0">
                <a:solidFill>
                  <a:schemeClr val="bg1">
                    <a:lumMod val="75000"/>
                  </a:schemeClr>
                </a:solidFill>
              </a:rPr>
              <a:t> group Core neighbor 10.3.0.14 peer-as 65202</a:t>
            </a:r>
          </a:p>
          <a:p>
            <a:pPr marL="515938" lvl="1">
              <a:lnSpc>
                <a:spcPct val="100000"/>
              </a:lnSpc>
              <a:spcBef>
                <a:spcPts val="300"/>
              </a:spcBef>
            </a:pPr>
            <a:r>
              <a:rPr lang="en-US" sz="800" i="1" dirty="0">
                <a:solidFill>
                  <a:schemeClr val="bg1">
                    <a:lumMod val="75000"/>
                  </a:schemeClr>
                </a:solidFill>
              </a:rPr>
              <a:t>set protocols </a:t>
            </a:r>
            <a:r>
              <a:rPr lang="en-US" sz="800" i="1" dirty="0" err="1">
                <a:solidFill>
                  <a:schemeClr val="bg1">
                    <a:lumMod val="75000"/>
                  </a:schemeClr>
                </a:solidFill>
              </a:rPr>
              <a:t>bgp</a:t>
            </a:r>
            <a:r>
              <a:rPr lang="en-US" sz="800" i="1" dirty="0">
                <a:solidFill>
                  <a:schemeClr val="bg1">
                    <a:lumMod val="75000"/>
                  </a:schemeClr>
                </a:solidFill>
              </a:rPr>
              <a:t> group Core neighbor 10.3.0.16 peer-as 65203</a:t>
            </a:r>
          </a:p>
          <a:p>
            <a:pPr marL="515938" lvl="1">
              <a:lnSpc>
                <a:spcPct val="100000"/>
              </a:lnSpc>
              <a:spcBef>
                <a:spcPts val="300"/>
              </a:spcBef>
            </a:pPr>
            <a:r>
              <a:rPr lang="en-US" sz="800" i="1" dirty="0">
                <a:solidFill>
                  <a:schemeClr val="bg1">
                    <a:lumMod val="75000"/>
                  </a:schemeClr>
                </a:solidFill>
              </a:rPr>
              <a:t>commit and-quit</a:t>
            </a:r>
            <a:endParaRPr lang="en-US" sz="1000" i="1" dirty="0">
              <a:solidFill>
                <a:schemeClr val="bg1">
                  <a:lumMod val="75000"/>
                </a:schemeClr>
              </a:solidFill>
            </a:endParaRPr>
          </a:p>
        </p:txBody>
      </p:sp>
      <p:pic>
        <p:nvPicPr>
          <p:cNvPr id="5" name="Picture 4">
            <a:extLst>
              <a:ext uri="{FF2B5EF4-FFF2-40B4-BE49-F238E27FC236}">
                <a16:creationId xmlns:a16="http://schemas.microsoft.com/office/drawing/2014/main" id="{ECE1A2B1-CB02-EA9B-7359-45F037648506}"/>
              </a:ext>
            </a:extLst>
          </p:cNvPr>
          <p:cNvPicPr>
            <a:picLocks noChangeAspect="1"/>
          </p:cNvPicPr>
          <p:nvPr/>
        </p:nvPicPr>
        <p:blipFill>
          <a:blip r:embed="rId2"/>
          <a:stretch>
            <a:fillRect/>
          </a:stretch>
        </p:blipFill>
        <p:spPr>
          <a:xfrm>
            <a:off x="4029470" y="1617405"/>
            <a:ext cx="4897335" cy="3056525"/>
          </a:xfrm>
          <a:prstGeom prst="rect">
            <a:avLst/>
          </a:prstGeom>
        </p:spPr>
      </p:pic>
      <p:sp>
        <p:nvSpPr>
          <p:cNvPr id="6" name="TextBox 5">
            <a:extLst>
              <a:ext uri="{FF2B5EF4-FFF2-40B4-BE49-F238E27FC236}">
                <a16:creationId xmlns:a16="http://schemas.microsoft.com/office/drawing/2014/main" id="{F7504949-137E-75E0-2BD2-1FF11EEA9BD9}"/>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Tree>
    <p:extLst>
      <p:ext uri="{BB962C8B-B14F-4D97-AF65-F5344CB8AC3E}">
        <p14:creationId xmlns:p14="http://schemas.microsoft.com/office/powerpoint/2010/main" val="2290277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Configure the External Router for Core/WAN Connectivity</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44</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Virtual &gt; Protocol Sessions </a:t>
            </a:r>
            <a:r>
              <a:rPr lang="en-US" sz="1000" dirty="0">
                <a:solidFill>
                  <a:schemeClr val="bg1">
                    <a:lumMod val="75000"/>
                  </a:schemeClr>
                </a:solidFill>
              </a:rPr>
              <a:t>and note the peer addresses for your new links</a:t>
            </a:r>
          </a:p>
          <a:p>
            <a:pPr>
              <a:lnSpc>
                <a:spcPct val="100000"/>
              </a:lnSpc>
              <a:spcBef>
                <a:spcPts val="900"/>
              </a:spcBef>
            </a:pPr>
            <a:r>
              <a:rPr lang="en-US" sz="1000" dirty="0"/>
              <a:t>We will configure the external router to peer with the border </a:t>
            </a:r>
            <a:r>
              <a:rPr lang="en-US" sz="1000" dirty="0" err="1"/>
              <a:t>leafs</a:t>
            </a:r>
            <a:r>
              <a:rPr lang="en-US" sz="1000" dirty="0"/>
              <a:t> on the assigned VLAN’s and transit nets. We should see host IP’s advertised to the external router, and we will only advertise a default route into the </a:t>
            </a:r>
            <a:r>
              <a:rPr lang="en-US" sz="1000" b="1" dirty="0"/>
              <a:t>Tenant-1</a:t>
            </a:r>
            <a:r>
              <a:rPr lang="en-US" sz="1000" dirty="0"/>
              <a:t> VRF. For now, this default will be a static discard. We’ll update that later when we add our upstream WAN router.</a:t>
            </a:r>
          </a:p>
          <a:p>
            <a:pPr marL="171450" indent="-171450">
              <a:lnSpc>
                <a:spcPct val="100000"/>
              </a:lnSpc>
              <a:spcBef>
                <a:spcPts val="300"/>
              </a:spcBef>
              <a:buFont typeface="Arial" panose="020B0604020202020204" pitchFamily="34" charset="0"/>
              <a:buChar char="•"/>
            </a:pPr>
            <a:r>
              <a:rPr lang="en-US" sz="1000" dirty="0"/>
              <a:t>Configure </a:t>
            </a:r>
            <a:r>
              <a:rPr lang="en-US" sz="1000" b="1" dirty="0"/>
              <a:t>ext-rtr2</a:t>
            </a:r>
          </a:p>
          <a:p>
            <a:pPr marL="515938" lvl="1">
              <a:lnSpc>
                <a:spcPct val="100000"/>
              </a:lnSpc>
              <a:spcBef>
                <a:spcPts val="300"/>
              </a:spcBef>
            </a:pPr>
            <a:r>
              <a:rPr lang="en-US" sz="800" i="1" dirty="0"/>
              <a:t>set interfaces ge-0/0/1.15 </a:t>
            </a:r>
            <a:r>
              <a:rPr lang="en-US" sz="800" i="1" dirty="0" err="1"/>
              <a:t>vlan</a:t>
            </a:r>
            <a:r>
              <a:rPr lang="en-US" sz="800" i="1" dirty="0"/>
              <a:t>-id 15 family </a:t>
            </a:r>
            <a:r>
              <a:rPr lang="en-US" sz="800" i="1" dirty="0" err="1"/>
              <a:t>inet</a:t>
            </a:r>
            <a:r>
              <a:rPr lang="en-US" sz="800" i="1" dirty="0"/>
              <a:t> address 10.3.0.15/31</a:t>
            </a:r>
          </a:p>
          <a:p>
            <a:pPr marL="515938" lvl="1">
              <a:lnSpc>
                <a:spcPct val="100000"/>
              </a:lnSpc>
              <a:spcBef>
                <a:spcPts val="300"/>
              </a:spcBef>
            </a:pPr>
            <a:r>
              <a:rPr lang="en-US" sz="800" i="1" dirty="0"/>
              <a:t>set interfaces ge-0/0/2.16 </a:t>
            </a:r>
            <a:r>
              <a:rPr lang="en-US" sz="800" i="1" dirty="0" err="1"/>
              <a:t>vlan</a:t>
            </a:r>
            <a:r>
              <a:rPr lang="en-US" sz="800" i="1" dirty="0"/>
              <a:t>-id 16 family </a:t>
            </a:r>
            <a:r>
              <a:rPr lang="en-US" sz="800" i="1" dirty="0" err="1"/>
              <a:t>inet</a:t>
            </a:r>
            <a:r>
              <a:rPr lang="en-US" sz="800" i="1" dirty="0"/>
              <a:t> address 10.3.0.17/31</a:t>
            </a:r>
          </a:p>
          <a:p>
            <a:pPr marL="515938" lvl="1">
              <a:lnSpc>
                <a:spcPct val="100000"/>
              </a:lnSpc>
              <a:spcBef>
                <a:spcPts val="300"/>
              </a:spcBef>
            </a:pPr>
            <a:r>
              <a:rPr lang="en-US" sz="800" i="1" dirty="0"/>
              <a:t>set routing-options static route 0.0.0.0/0 discard</a:t>
            </a:r>
          </a:p>
          <a:p>
            <a:pPr marL="515938" lvl="1">
              <a:lnSpc>
                <a:spcPct val="100000"/>
              </a:lnSpc>
              <a:spcBef>
                <a:spcPts val="300"/>
              </a:spcBef>
            </a:pPr>
            <a:r>
              <a:rPr lang="en-US" sz="800" i="1" dirty="0"/>
              <a:t>set policy-options policy-statement EXPORT_DEFAULT term default from protocol static</a:t>
            </a:r>
          </a:p>
          <a:p>
            <a:pPr marL="515938" lvl="1">
              <a:lnSpc>
                <a:spcPct val="100000"/>
              </a:lnSpc>
              <a:spcBef>
                <a:spcPts val="300"/>
              </a:spcBef>
            </a:pPr>
            <a:r>
              <a:rPr lang="en-US" sz="800" i="1" dirty="0"/>
              <a:t>set policy-options policy-statement EXPORT_DEFAULT term default then accept</a:t>
            </a:r>
          </a:p>
          <a:p>
            <a:pPr marL="515938" lvl="1">
              <a:lnSpc>
                <a:spcPct val="100000"/>
              </a:lnSpc>
              <a:spcBef>
                <a:spcPts val="300"/>
              </a:spcBef>
            </a:pPr>
            <a:r>
              <a:rPr lang="en-US" sz="800" i="1" dirty="0"/>
              <a:t>set policy-options policy-statement EXPORT_DEFAULT term reject then reject</a:t>
            </a:r>
          </a:p>
          <a:p>
            <a:pPr marL="515938" lvl="1">
              <a:lnSpc>
                <a:spcPct val="100000"/>
              </a:lnSpc>
              <a:spcBef>
                <a:spcPts val="300"/>
              </a:spcBef>
            </a:pPr>
            <a:r>
              <a:rPr lang="en-US" sz="800" i="1" dirty="0"/>
              <a:t>set protocols </a:t>
            </a:r>
            <a:r>
              <a:rPr lang="en-US" sz="800" i="1" dirty="0" err="1"/>
              <a:t>bgp</a:t>
            </a:r>
            <a:r>
              <a:rPr lang="en-US" sz="800" i="1" dirty="0"/>
              <a:t> group Core export EXPORT_DEFAULT</a:t>
            </a:r>
          </a:p>
          <a:p>
            <a:pPr marL="515938" lvl="1">
              <a:lnSpc>
                <a:spcPct val="100000"/>
              </a:lnSpc>
              <a:spcBef>
                <a:spcPts val="300"/>
              </a:spcBef>
            </a:pPr>
            <a:r>
              <a:rPr lang="en-US" sz="800" i="1" dirty="0"/>
              <a:t>set protocols </a:t>
            </a:r>
            <a:r>
              <a:rPr lang="en-US" sz="800" i="1" dirty="0" err="1"/>
              <a:t>bgp</a:t>
            </a:r>
            <a:r>
              <a:rPr lang="en-US" sz="800" i="1" dirty="0"/>
              <a:t> group Core neighbor 10.3.0.14 peer-as 65202</a:t>
            </a:r>
          </a:p>
          <a:p>
            <a:pPr marL="515938" lvl="1">
              <a:lnSpc>
                <a:spcPct val="100000"/>
              </a:lnSpc>
              <a:spcBef>
                <a:spcPts val="300"/>
              </a:spcBef>
            </a:pPr>
            <a:r>
              <a:rPr lang="en-US" sz="800" i="1" dirty="0"/>
              <a:t>set protocols </a:t>
            </a:r>
            <a:r>
              <a:rPr lang="en-US" sz="800" i="1" dirty="0" err="1"/>
              <a:t>bgp</a:t>
            </a:r>
            <a:r>
              <a:rPr lang="en-US" sz="800" i="1" dirty="0"/>
              <a:t> group Core neighbor 10.3.0.16 peer-as 65203</a:t>
            </a:r>
          </a:p>
          <a:p>
            <a:pPr marL="515938" lvl="1">
              <a:lnSpc>
                <a:spcPct val="100000"/>
              </a:lnSpc>
              <a:spcBef>
                <a:spcPts val="300"/>
              </a:spcBef>
            </a:pPr>
            <a:r>
              <a:rPr lang="en-US" sz="800" i="1" dirty="0"/>
              <a:t>commit and-quit</a:t>
            </a:r>
          </a:p>
        </p:txBody>
      </p:sp>
      <p:pic>
        <p:nvPicPr>
          <p:cNvPr id="7" name="Picture 6">
            <a:extLst>
              <a:ext uri="{FF2B5EF4-FFF2-40B4-BE49-F238E27FC236}">
                <a16:creationId xmlns:a16="http://schemas.microsoft.com/office/drawing/2014/main" id="{F26FBD04-48DB-1056-9642-488EE1B0C441}"/>
              </a:ext>
            </a:extLst>
          </p:cNvPr>
          <p:cNvPicPr>
            <a:picLocks noChangeAspect="1"/>
          </p:cNvPicPr>
          <p:nvPr/>
        </p:nvPicPr>
        <p:blipFill>
          <a:blip r:embed="rId2"/>
          <a:stretch>
            <a:fillRect/>
          </a:stretch>
        </p:blipFill>
        <p:spPr>
          <a:xfrm>
            <a:off x="4795226" y="1158250"/>
            <a:ext cx="1797301" cy="3573332"/>
          </a:xfrm>
          <a:prstGeom prst="rect">
            <a:avLst/>
          </a:prstGeom>
        </p:spPr>
      </p:pic>
      <p:sp>
        <p:nvSpPr>
          <p:cNvPr id="10" name="TextBox 9">
            <a:extLst>
              <a:ext uri="{FF2B5EF4-FFF2-40B4-BE49-F238E27FC236}">
                <a16:creationId xmlns:a16="http://schemas.microsoft.com/office/drawing/2014/main" id="{8A9E2F0E-BBC9-EC4D-BBB8-A4EF2EB49165}"/>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sp>
        <p:nvSpPr>
          <p:cNvPr id="3" name="TextBox 2">
            <a:extLst>
              <a:ext uri="{FF2B5EF4-FFF2-40B4-BE49-F238E27FC236}">
                <a16:creationId xmlns:a16="http://schemas.microsoft.com/office/drawing/2014/main" id="{73C0F0FA-D225-A1DA-57DB-6DBDA6986C2B}"/>
              </a:ext>
            </a:extLst>
          </p:cNvPr>
          <p:cNvSpPr txBox="1"/>
          <p:nvPr/>
        </p:nvSpPr>
        <p:spPr>
          <a:xfrm>
            <a:off x="7330525" y="1598923"/>
            <a:ext cx="1777716" cy="2169825"/>
          </a:xfrm>
          <a:prstGeom prst="rect">
            <a:avLst/>
          </a:prstGeom>
          <a:noFill/>
        </p:spPr>
        <p:txBody>
          <a:bodyPr wrap="square" rtlCol="0">
            <a:spAutoFit/>
          </a:bodyPr>
          <a:lstStyle/>
          <a:p>
            <a:r>
              <a:rPr lang="en-US" sz="900" dirty="0">
                <a:solidFill>
                  <a:srgbClr val="FF0000"/>
                </a:solidFill>
              </a:rPr>
              <a:t>NOTE: </a:t>
            </a:r>
            <a:r>
              <a:rPr lang="en-US" sz="900" i="1" dirty="0">
                <a:solidFill>
                  <a:srgbClr val="FF0000"/>
                </a:solidFill>
              </a:rPr>
              <a:t>Verify</a:t>
            </a:r>
            <a:r>
              <a:rPr lang="en-US" sz="900" dirty="0">
                <a:solidFill>
                  <a:srgbClr val="FF0000"/>
                </a:solidFill>
              </a:rPr>
              <a:t> your IP’s from the </a:t>
            </a:r>
            <a:r>
              <a:rPr lang="en-US" sz="900" b="1" dirty="0">
                <a:solidFill>
                  <a:srgbClr val="FF0000"/>
                </a:solidFill>
              </a:rPr>
              <a:t>Protocol Sessions</a:t>
            </a:r>
            <a:r>
              <a:rPr lang="en-US" sz="900" dirty="0">
                <a:solidFill>
                  <a:srgbClr val="FF0000"/>
                </a:solidFill>
              </a:rPr>
              <a:t> step from the previous slide! The transit nets I include in my router configurations </a:t>
            </a:r>
            <a:r>
              <a:rPr lang="en-US" sz="900" u="sng" dirty="0">
                <a:solidFill>
                  <a:srgbClr val="FF0000"/>
                </a:solidFill>
              </a:rPr>
              <a:t>may not match yours</a:t>
            </a:r>
            <a:r>
              <a:rPr lang="en-US" sz="900" dirty="0">
                <a:solidFill>
                  <a:srgbClr val="FF0000"/>
                </a:solidFill>
              </a:rPr>
              <a:t> as they are being generated from a pool.</a:t>
            </a:r>
          </a:p>
          <a:p>
            <a:endParaRPr lang="en-US" sz="900" dirty="0">
              <a:solidFill>
                <a:srgbClr val="FF0000"/>
              </a:solidFill>
            </a:endParaRPr>
          </a:p>
          <a:p>
            <a:r>
              <a:rPr lang="en-US" sz="900" dirty="0">
                <a:solidFill>
                  <a:srgbClr val="FF0000"/>
                </a:solidFill>
              </a:rPr>
              <a:t>When I have problems with connecting external </a:t>
            </a:r>
            <a:r>
              <a:rPr lang="en-US" sz="900" b="1" dirty="0">
                <a:solidFill>
                  <a:srgbClr val="FF0000"/>
                </a:solidFill>
              </a:rPr>
              <a:t>Generic Systems</a:t>
            </a:r>
            <a:r>
              <a:rPr lang="en-US" sz="900" dirty="0">
                <a:solidFill>
                  <a:srgbClr val="FF0000"/>
                </a:solidFill>
              </a:rPr>
              <a:t>, it’s almost always because I’ve not double-checked my transit networks and I have the wrong IP’s configured!</a:t>
            </a:r>
            <a:endParaRPr lang="en-US" sz="900" b="1" dirty="0">
              <a:solidFill>
                <a:srgbClr val="FF0000"/>
              </a:solidFill>
            </a:endParaRPr>
          </a:p>
        </p:txBody>
      </p:sp>
    </p:spTree>
    <p:extLst>
      <p:ext uri="{BB962C8B-B14F-4D97-AF65-F5344CB8AC3E}">
        <p14:creationId xmlns:p14="http://schemas.microsoft.com/office/powerpoint/2010/main" val="760702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Verify External Router for Core/WAN Connectivity</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45</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58250"/>
            <a:ext cx="3539767" cy="3763051"/>
          </a:xfrm>
        </p:spPr>
        <p:txBody>
          <a:bodyPr/>
          <a:lstStyle/>
          <a:p>
            <a:pPr marL="171450" indent="-171450">
              <a:lnSpc>
                <a:spcPct val="100000"/>
              </a:lnSpc>
              <a:spcBef>
                <a:spcPts val="300"/>
              </a:spcBef>
              <a:buFont typeface="Arial" panose="020B0604020202020204" pitchFamily="34" charset="0"/>
              <a:buChar char="•"/>
            </a:pPr>
            <a:r>
              <a:rPr lang="en-US" sz="1000" dirty="0"/>
              <a:t>Verify peers are up</a:t>
            </a:r>
          </a:p>
          <a:p>
            <a:pPr marL="515938" lvl="1">
              <a:lnSpc>
                <a:spcPct val="100000"/>
              </a:lnSpc>
              <a:spcBef>
                <a:spcPts val="300"/>
              </a:spcBef>
            </a:pPr>
            <a:r>
              <a:rPr lang="en-US" sz="1000" i="1" dirty="0"/>
              <a:t>show </a:t>
            </a:r>
            <a:r>
              <a:rPr lang="en-US" sz="1000" i="1" dirty="0" err="1"/>
              <a:t>bgp</a:t>
            </a:r>
            <a:r>
              <a:rPr lang="en-US" sz="1000" i="1" dirty="0"/>
              <a:t> summary</a:t>
            </a:r>
          </a:p>
          <a:p>
            <a:pPr marL="171450" indent="-166688">
              <a:lnSpc>
                <a:spcPct val="100000"/>
              </a:lnSpc>
              <a:spcBef>
                <a:spcPts val="300"/>
              </a:spcBef>
              <a:buFont typeface="Arial" panose="020B0604020202020204" pitchFamily="34" charset="0"/>
              <a:buChar char="•"/>
            </a:pPr>
            <a:r>
              <a:rPr lang="en-US" sz="1000" dirty="0"/>
              <a:t>Verify fabric host prefixes seen from the external router</a:t>
            </a:r>
          </a:p>
          <a:p>
            <a:pPr marL="515938" lvl="1" indent="-166688">
              <a:lnSpc>
                <a:spcPct val="100000"/>
              </a:lnSpc>
              <a:spcBef>
                <a:spcPts val="300"/>
              </a:spcBef>
            </a:pPr>
            <a:r>
              <a:rPr lang="en-US" sz="1000" i="1" dirty="0"/>
              <a:t>show route receive-protocol </a:t>
            </a:r>
            <a:r>
              <a:rPr lang="en-US" sz="1000" i="1" dirty="0" err="1"/>
              <a:t>bgp</a:t>
            </a:r>
            <a:r>
              <a:rPr lang="en-US" sz="1000" i="1" dirty="0"/>
              <a:t> 10.3.0.14</a:t>
            </a:r>
          </a:p>
          <a:p>
            <a:pPr marL="515938" lvl="1" indent="-166688">
              <a:lnSpc>
                <a:spcPct val="100000"/>
              </a:lnSpc>
              <a:spcBef>
                <a:spcPts val="300"/>
              </a:spcBef>
            </a:pPr>
            <a:r>
              <a:rPr lang="en-US" sz="1000" i="1" dirty="0"/>
              <a:t>show route receive-protocol </a:t>
            </a:r>
            <a:r>
              <a:rPr lang="en-US" sz="1000" i="1" dirty="0" err="1"/>
              <a:t>bgp</a:t>
            </a:r>
            <a:r>
              <a:rPr lang="en-US" sz="1000" i="1" dirty="0"/>
              <a:t> 10.3.0.16</a:t>
            </a:r>
          </a:p>
          <a:p>
            <a:pPr marL="171450" indent="-166688">
              <a:lnSpc>
                <a:spcPct val="100000"/>
              </a:lnSpc>
              <a:spcBef>
                <a:spcPts val="300"/>
              </a:spcBef>
              <a:buFont typeface="Arial" panose="020B0604020202020204" pitchFamily="34" charset="0"/>
              <a:buChar char="•"/>
            </a:pPr>
            <a:r>
              <a:rPr lang="en-US" sz="1000" dirty="0"/>
              <a:t>Verify external router is only advertising a default route into </a:t>
            </a:r>
            <a:r>
              <a:rPr lang="en-US" sz="1000" b="1" dirty="0"/>
              <a:t>Tenant-1</a:t>
            </a:r>
          </a:p>
          <a:p>
            <a:pPr marL="515938" lvl="1" indent="-166688">
              <a:lnSpc>
                <a:spcPct val="100000"/>
              </a:lnSpc>
              <a:spcBef>
                <a:spcPts val="300"/>
              </a:spcBef>
            </a:pPr>
            <a:r>
              <a:rPr lang="en-US" sz="1000" i="1" dirty="0"/>
              <a:t>show route advertising protocol </a:t>
            </a:r>
            <a:r>
              <a:rPr lang="en-US" sz="1000" i="1" dirty="0" err="1"/>
              <a:t>bgp</a:t>
            </a:r>
            <a:r>
              <a:rPr lang="en-US" sz="1000" i="1" dirty="0"/>
              <a:t> 10.3.0.14</a:t>
            </a:r>
          </a:p>
          <a:p>
            <a:pPr marL="515938" lvl="1" indent="-166688">
              <a:lnSpc>
                <a:spcPct val="100000"/>
              </a:lnSpc>
              <a:spcBef>
                <a:spcPts val="300"/>
              </a:spcBef>
            </a:pPr>
            <a:r>
              <a:rPr lang="en-US" sz="1000" i="1" dirty="0"/>
              <a:t>show route advertising protocol </a:t>
            </a:r>
            <a:r>
              <a:rPr lang="en-US" sz="1000" i="1" dirty="0" err="1"/>
              <a:t>bgp</a:t>
            </a:r>
            <a:r>
              <a:rPr lang="en-US" sz="1000" i="1" dirty="0"/>
              <a:t> 10.3.0.16</a:t>
            </a:r>
          </a:p>
          <a:p>
            <a:pPr marL="171450" indent="-166688">
              <a:lnSpc>
                <a:spcPct val="100000"/>
              </a:lnSpc>
              <a:spcBef>
                <a:spcPts val="300"/>
              </a:spcBef>
              <a:buFont typeface="Arial" panose="020B0604020202020204" pitchFamily="34" charset="0"/>
              <a:buChar char="•"/>
            </a:pPr>
            <a:r>
              <a:rPr lang="en-US" sz="1000" dirty="0"/>
              <a:t>Test ping from router to a host</a:t>
            </a:r>
          </a:p>
          <a:p>
            <a:pPr marL="515938" lvl="1" indent="-166688">
              <a:lnSpc>
                <a:spcPct val="100000"/>
              </a:lnSpc>
              <a:spcBef>
                <a:spcPts val="300"/>
              </a:spcBef>
            </a:pPr>
            <a:r>
              <a:rPr lang="en-US" sz="1000" i="1" dirty="0"/>
              <a:t>ping 192.168.103.55</a:t>
            </a:r>
          </a:p>
          <a:p>
            <a:pPr marL="171450" indent="-166688">
              <a:lnSpc>
                <a:spcPct val="100000"/>
              </a:lnSpc>
              <a:spcBef>
                <a:spcPts val="300"/>
              </a:spcBef>
              <a:buFont typeface="Arial" panose="020B0604020202020204" pitchFamily="34" charset="0"/>
              <a:buChar char="•"/>
            </a:pPr>
            <a:r>
              <a:rPr lang="en-US" sz="1000" dirty="0"/>
              <a:t>Verify default route seen in </a:t>
            </a:r>
            <a:r>
              <a:rPr lang="en-US" sz="1000" b="1" dirty="0"/>
              <a:t>Tenant-1</a:t>
            </a:r>
            <a:r>
              <a:rPr lang="en-US" sz="1000" dirty="0"/>
              <a:t> on a border leaf</a:t>
            </a:r>
          </a:p>
          <a:p>
            <a:pPr marL="515938" lvl="1" indent="-166688">
              <a:lnSpc>
                <a:spcPct val="100000"/>
              </a:lnSpc>
              <a:spcBef>
                <a:spcPts val="300"/>
              </a:spcBef>
            </a:pPr>
            <a:r>
              <a:rPr lang="en-US" sz="1000" dirty="0"/>
              <a:t>(from border-leaf) </a:t>
            </a:r>
            <a:r>
              <a:rPr lang="en-US" sz="1000" i="1" dirty="0"/>
              <a:t>show route table Tenant-1.inet.0</a:t>
            </a:r>
          </a:p>
        </p:txBody>
      </p:sp>
      <p:sp>
        <p:nvSpPr>
          <p:cNvPr id="3" name="TextBox 2">
            <a:extLst>
              <a:ext uri="{FF2B5EF4-FFF2-40B4-BE49-F238E27FC236}">
                <a16:creationId xmlns:a16="http://schemas.microsoft.com/office/drawing/2014/main" id="{630C9D8F-307F-9E75-A3DF-4BB53C783EE9}"/>
              </a:ext>
            </a:extLst>
          </p:cNvPr>
          <p:cNvSpPr txBox="1"/>
          <p:nvPr/>
        </p:nvSpPr>
        <p:spPr>
          <a:xfrm>
            <a:off x="334202" y="110755"/>
            <a:ext cx="1633781" cy="369332"/>
          </a:xfrm>
          <a:prstGeom prst="rect">
            <a:avLst/>
          </a:prstGeom>
          <a:noFill/>
        </p:spPr>
        <p:txBody>
          <a:bodyPr wrap="none" rtlCol="0">
            <a:spAutoFit/>
          </a:bodyPr>
          <a:lstStyle/>
          <a:p>
            <a:r>
              <a:rPr lang="en-US" sz="900" dirty="0"/>
              <a:t>Method 2 (DC-B): Combined</a:t>
            </a:r>
            <a:br>
              <a:rPr lang="en-US" sz="900" dirty="0"/>
            </a:br>
            <a:r>
              <a:rPr lang="en-US" sz="900" dirty="0"/>
              <a:t>Connectivity Templates</a:t>
            </a:r>
          </a:p>
        </p:txBody>
      </p:sp>
      <p:pic>
        <p:nvPicPr>
          <p:cNvPr id="7" name="Picture 6">
            <a:extLst>
              <a:ext uri="{FF2B5EF4-FFF2-40B4-BE49-F238E27FC236}">
                <a16:creationId xmlns:a16="http://schemas.microsoft.com/office/drawing/2014/main" id="{77D0A9BC-309A-22AD-B42F-57C767D958A3}"/>
              </a:ext>
            </a:extLst>
          </p:cNvPr>
          <p:cNvPicPr>
            <a:picLocks noChangeAspect="1"/>
          </p:cNvPicPr>
          <p:nvPr/>
        </p:nvPicPr>
        <p:blipFill>
          <a:blip r:embed="rId2"/>
          <a:stretch>
            <a:fillRect/>
          </a:stretch>
        </p:blipFill>
        <p:spPr>
          <a:xfrm>
            <a:off x="4006645" y="1090826"/>
            <a:ext cx="4434712" cy="1308453"/>
          </a:xfrm>
          <a:prstGeom prst="rect">
            <a:avLst/>
          </a:prstGeom>
        </p:spPr>
      </p:pic>
      <p:pic>
        <p:nvPicPr>
          <p:cNvPr id="10" name="Picture 9">
            <a:extLst>
              <a:ext uri="{FF2B5EF4-FFF2-40B4-BE49-F238E27FC236}">
                <a16:creationId xmlns:a16="http://schemas.microsoft.com/office/drawing/2014/main" id="{A5F5DCA1-A357-901C-66F9-D0C695AC35A1}"/>
              </a:ext>
            </a:extLst>
          </p:cNvPr>
          <p:cNvPicPr>
            <a:picLocks noChangeAspect="1"/>
          </p:cNvPicPr>
          <p:nvPr/>
        </p:nvPicPr>
        <p:blipFill>
          <a:blip r:embed="rId3"/>
          <a:stretch>
            <a:fillRect/>
          </a:stretch>
        </p:blipFill>
        <p:spPr>
          <a:xfrm>
            <a:off x="4006645" y="2417501"/>
            <a:ext cx="3637935" cy="1063077"/>
          </a:xfrm>
          <a:prstGeom prst="rect">
            <a:avLst/>
          </a:prstGeom>
        </p:spPr>
      </p:pic>
      <p:pic>
        <p:nvPicPr>
          <p:cNvPr id="15" name="Picture 14">
            <a:extLst>
              <a:ext uri="{FF2B5EF4-FFF2-40B4-BE49-F238E27FC236}">
                <a16:creationId xmlns:a16="http://schemas.microsoft.com/office/drawing/2014/main" id="{2986A02C-8E60-BDA7-FD2F-2F84514BD023}"/>
              </a:ext>
            </a:extLst>
          </p:cNvPr>
          <p:cNvPicPr>
            <a:picLocks noChangeAspect="1"/>
          </p:cNvPicPr>
          <p:nvPr/>
        </p:nvPicPr>
        <p:blipFill>
          <a:blip r:embed="rId4"/>
          <a:stretch>
            <a:fillRect/>
          </a:stretch>
        </p:blipFill>
        <p:spPr>
          <a:xfrm>
            <a:off x="4006645" y="3531812"/>
            <a:ext cx="2964426" cy="438076"/>
          </a:xfrm>
          <a:prstGeom prst="rect">
            <a:avLst/>
          </a:prstGeom>
        </p:spPr>
      </p:pic>
      <p:pic>
        <p:nvPicPr>
          <p:cNvPr id="19" name="Picture 18">
            <a:extLst>
              <a:ext uri="{FF2B5EF4-FFF2-40B4-BE49-F238E27FC236}">
                <a16:creationId xmlns:a16="http://schemas.microsoft.com/office/drawing/2014/main" id="{41C2713B-7F90-E12E-D133-CD9419493B6C}"/>
              </a:ext>
            </a:extLst>
          </p:cNvPr>
          <p:cNvPicPr>
            <a:picLocks noChangeAspect="1"/>
          </p:cNvPicPr>
          <p:nvPr/>
        </p:nvPicPr>
        <p:blipFill>
          <a:blip r:embed="rId5"/>
          <a:stretch>
            <a:fillRect/>
          </a:stretch>
        </p:blipFill>
        <p:spPr>
          <a:xfrm>
            <a:off x="4006645" y="4052674"/>
            <a:ext cx="2703871" cy="334993"/>
          </a:xfrm>
          <a:prstGeom prst="rect">
            <a:avLst/>
          </a:prstGeom>
        </p:spPr>
      </p:pic>
      <p:pic>
        <p:nvPicPr>
          <p:cNvPr id="21" name="Picture 20">
            <a:extLst>
              <a:ext uri="{FF2B5EF4-FFF2-40B4-BE49-F238E27FC236}">
                <a16:creationId xmlns:a16="http://schemas.microsoft.com/office/drawing/2014/main" id="{9849551E-BD22-BF3F-DFD7-E7253E52AB95}"/>
              </a:ext>
            </a:extLst>
          </p:cNvPr>
          <p:cNvPicPr>
            <a:picLocks noChangeAspect="1"/>
          </p:cNvPicPr>
          <p:nvPr/>
        </p:nvPicPr>
        <p:blipFill>
          <a:blip r:embed="rId6"/>
          <a:stretch>
            <a:fillRect/>
          </a:stretch>
        </p:blipFill>
        <p:spPr>
          <a:xfrm>
            <a:off x="424986" y="3750850"/>
            <a:ext cx="3539767" cy="1087428"/>
          </a:xfrm>
          <a:prstGeom prst="rect">
            <a:avLst/>
          </a:prstGeom>
        </p:spPr>
      </p:pic>
    </p:spTree>
    <p:extLst>
      <p:ext uri="{BB962C8B-B14F-4D97-AF65-F5344CB8AC3E}">
        <p14:creationId xmlns:p14="http://schemas.microsoft.com/office/powerpoint/2010/main" val="35849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Everything Looking Good?</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46</a:t>
            </a:fld>
            <a:endParaRPr lang="en-US"/>
          </a:p>
        </p:txBody>
      </p:sp>
      <p:pic>
        <p:nvPicPr>
          <p:cNvPr id="9" name="Picture 8">
            <a:extLst>
              <a:ext uri="{FF2B5EF4-FFF2-40B4-BE49-F238E27FC236}">
                <a16:creationId xmlns:a16="http://schemas.microsoft.com/office/drawing/2014/main" id="{ADA83089-8C44-7FFC-F56B-377CF964F88F}"/>
              </a:ext>
            </a:extLst>
          </p:cNvPr>
          <p:cNvPicPr>
            <a:picLocks noChangeAspect="1"/>
          </p:cNvPicPr>
          <p:nvPr/>
        </p:nvPicPr>
        <p:blipFill>
          <a:blip r:embed="rId2"/>
          <a:stretch>
            <a:fillRect/>
          </a:stretch>
        </p:blipFill>
        <p:spPr>
          <a:xfrm>
            <a:off x="371226" y="1175032"/>
            <a:ext cx="5740991" cy="3584750"/>
          </a:xfrm>
          <a:prstGeom prst="rect">
            <a:avLst/>
          </a:prstGeom>
        </p:spPr>
      </p:pic>
    </p:spTree>
    <p:extLst>
      <p:ext uri="{BB962C8B-B14F-4D97-AF65-F5344CB8AC3E}">
        <p14:creationId xmlns:p14="http://schemas.microsoft.com/office/powerpoint/2010/main" val="376517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5</a:t>
            </a:fld>
            <a:endParaRPr lang="en-US"/>
          </a:p>
        </p:txBody>
      </p:sp>
      <p:sp>
        <p:nvSpPr>
          <p:cNvPr id="3" name="Content Placeholder 2">
            <a:extLst>
              <a:ext uri="{FF2B5EF4-FFF2-40B4-BE49-F238E27FC236}">
                <a16:creationId xmlns:a16="http://schemas.microsoft.com/office/drawing/2014/main" id="{C70C21E7-1FD2-8346-AC1B-C0EF249706EA}"/>
              </a:ext>
            </a:extLst>
          </p:cNvPr>
          <p:cNvSpPr>
            <a:spLocks noGrp="1"/>
          </p:cNvSpPr>
          <p:nvPr>
            <p:ph idx="1"/>
          </p:nvPr>
        </p:nvSpPr>
        <p:spPr>
          <a:xfrm>
            <a:off x="361552" y="1129191"/>
            <a:ext cx="6338957" cy="942545"/>
          </a:xfrm>
        </p:spPr>
        <p:txBody>
          <a:bodyPr/>
          <a:lstStyle/>
          <a:p>
            <a:pPr marL="0" indent="0">
              <a:lnSpc>
                <a:spcPct val="100000"/>
              </a:lnSpc>
              <a:spcBef>
                <a:spcPts val="600"/>
              </a:spcBef>
              <a:buNone/>
            </a:pPr>
            <a:r>
              <a:rPr lang="en-US" sz="1200" dirty="0"/>
              <a:t>In our example, the external DCI routers will connect to a single </a:t>
            </a:r>
            <a:r>
              <a:rPr lang="en-US" sz="1200" dirty="0" err="1"/>
              <a:t>vSRX</a:t>
            </a:r>
            <a:r>
              <a:rPr lang="en-US" sz="1200" dirty="0"/>
              <a:t> gateway that connects into a physical lab network. The </a:t>
            </a:r>
            <a:r>
              <a:rPr lang="en-US" sz="1200" dirty="0" err="1"/>
              <a:t>vSRX</a:t>
            </a:r>
            <a:r>
              <a:rPr lang="en-US" sz="1200" dirty="0"/>
              <a:t> will learn about the fabric networks using BGP and advertise those networks to an external lab firewall. This external lab firewall will provide direct connectivity to the public Internet, as well as a few other lab hosts that can be used for testing.</a:t>
            </a:r>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dirty="0"/>
              <a:t>Core/WAN Connectivity</a:t>
            </a:r>
          </a:p>
        </p:txBody>
      </p:sp>
      <p:sp>
        <p:nvSpPr>
          <p:cNvPr id="11" name="Rounded Rectangle 10">
            <a:extLst>
              <a:ext uri="{FF2B5EF4-FFF2-40B4-BE49-F238E27FC236}">
                <a16:creationId xmlns:a16="http://schemas.microsoft.com/office/drawing/2014/main" id="{CA7216B3-093F-FCBF-F535-65CD1BFD4E68}"/>
              </a:ext>
            </a:extLst>
          </p:cNvPr>
          <p:cNvSpPr/>
          <p:nvPr/>
        </p:nvSpPr>
        <p:spPr>
          <a:xfrm>
            <a:off x="168834" y="2769150"/>
            <a:ext cx="3704807" cy="2242365"/>
          </a:xfrm>
          <a:prstGeom prst="roundRect">
            <a:avLst>
              <a:gd name="adj" fmla="val 5912"/>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Box 12">
            <a:extLst>
              <a:ext uri="{FF2B5EF4-FFF2-40B4-BE49-F238E27FC236}">
                <a16:creationId xmlns:a16="http://schemas.microsoft.com/office/drawing/2014/main" id="{583088DD-3757-6DC4-4F51-65841B5C6C53}"/>
              </a:ext>
            </a:extLst>
          </p:cNvPr>
          <p:cNvSpPr txBox="1"/>
          <p:nvPr/>
        </p:nvSpPr>
        <p:spPr>
          <a:xfrm>
            <a:off x="230432" y="2753649"/>
            <a:ext cx="1143262" cy="261610"/>
          </a:xfrm>
          <a:prstGeom prst="rect">
            <a:avLst/>
          </a:prstGeom>
          <a:noFill/>
        </p:spPr>
        <p:txBody>
          <a:bodyPr wrap="none" rtlCol="0">
            <a:spAutoFit/>
          </a:bodyPr>
          <a:lstStyle/>
          <a:p>
            <a:r>
              <a:rPr lang="en-US" sz="1100" dirty="0">
                <a:solidFill>
                  <a:schemeClr val="accent1">
                    <a:lumMod val="75000"/>
                  </a:schemeClr>
                </a:solidFill>
              </a:rPr>
              <a:t>DC-A Blueprint</a:t>
            </a:r>
          </a:p>
        </p:txBody>
      </p:sp>
      <p:cxnSp>
        <p:nvCxnSpPr>
          <p:cNvPr id="16" name="Straight Connector 15">
            <a:extLst>
              <a:ext uri="{FF2B5EF4-FFF2-40B4-BE49-F238E27FC236}">
                <a16:creationId xmlns:a16="http://schemas.microsoft.com/office/drawing/2014/main" id="{E04AD76A-DCC6-C7A5-AB8A-F3A3135B86EE}"/>
              </a:ext>
            </a:extLst>
          </p:cNvPr>
          <p:cNvCxnSpPr>
            <a:cxnSpLocks/>
            <a:stCxn id="59" idx="3"/>
          </p:cNvCxnSpPr>
          <p:nvPr/>
        </p:nvCxnSpPr>
        <p:spPr>
          <a:xfrm>
            <a:off x="1743403" y="3500712"/>
            <a:ext cx="0" cy="5529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CF8112-988C-543A-CBE5-F905012912A4}"/>
              </a:ext>
            </a:extLst>
          </p:cNvPr>
          <p:cNvCxnSpPr>
            <a:cxnSpLocks/>
          </p:cNvCxnSpPr>
          <p:nvPr/>
        </p:nvCxnSpPr>
        <p:spPr>
          <a:xfrm>
            <a:off x="592281" y="4055839"/>
            <a:ext cx="29329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D6F203-EA96-25EB-A439-16A5E07425B5}"/>
              </a:ext>
            </a:extLst>
          </p:cNvPr>
          <p:cNvCxnSpPr>
            <a:cxnSpLocks/>
            <a:stCxn id="59" idx="5"/>
          </p:cNvCxnSpPr>
          <p:nvPr/>
        </p:nvCxnSpPr>
        <p:spPr>
          <a:xfrm>
            <a:off x="2443680" y="3500712"/>
            <a:ext cx="0" cy="8042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DC0B34-C1E7-CE6C-9E57-575C771DEB36}"/>
              </a:ext>
            </a:extLst>
          </p:cNvPr>
          <p:cNvCxnSpPr>
            <a:cxnSpLocks/>
          </p:cNvCxnSpPr>
          <p:nvPr/>
        </p:nvCxnSpPr>
        <p:spPr>
          <a:xfrm>
            <a:off x="1373694" y="4315255"/>
            <a:ext cx="24195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2B6EF1C-0261-D744-35F3-D1DDB6D23D3E}"/>
              </a:ext>
            </a:extLst>
          </p:cNvPr>
          <p:cNvSpPr txBox="1"/>
          <p:nvPr/>
        </p:nvSpPr>
        <p:spPr>
          <a:xfrm>
            <a:off x="5176893" y="3814393"/>
            <a:ext cx="853119" cy="276999"/>
          </a:xfrm>
          <a:prstGeom prst="rect">
            <a:avLst/>
          </a:prstGeom>
          <a:noFill/>
        </p:spPr>
        <p:txBody>
          <a:bodyPr wrap="none" rtlCol="0">
            <a:spAutoFit/>
          </a:bodyPr>
          <a:lstStyle/>
          <a:p>
            <a:pPr algn="ctr"/>
            <a:r>
              <a:rPr lang="en-US" sz="600" dirty="0">
                <a:solidFill>
                  <a:srgbClr val="C00000"/>
                </a:solidFill>
              </a:rPr>
              <a:t>vn101</a:t>
            </a:r>
            <a:br>
              <a:rPr lang="en-US" sz="600" dirty="0">
                <a:solidFill>
                  <a:srgbClr val="C00000"/>
                </a:solidFill>
              </a:rPr>
            </a:br>
            <a:r>
              <a:rPr lang="en-US" sz="600" dirty="0">
                <a:solidFill>
                  <a:srgbClr val="C00000"/>
                </a:solidFill>
              </a:rPr>
              <a:t>(192.168.101.0/24)</a:t>
            </a:r>
          </a:p>
        </p:txBody>
      </p:sp>
      <p:sp>
        <p:nvSpPr>
          <p:cNvPr id="29" name="TextBox 28">
            <a:extLst>
              <a:ext uri="{FF2B5EF4-FFF2-40B4-BE49-F238E27FC236}">
                <a16:creationId xmlns:a16="http://schemas.microsoft.com/office/drawing/2014/main" id="{239E202B-395B-3281-FA3D-B4861FE129AB}"/>
              </a:ext>
            </a:extLst>
          </p:cNvPr>
          <p:cNvSpPr txBox="1"/>
          <p:nvPr/>
        </p:nvSpPr>
        <p:spPr>
          <a:xfrm>
            <a:off x="1274573" y="4055839"/>
            <a:ext cx="853119" cy="276999"/>
          </a:xfrm>
          <a:prstGeom prst="rect">
            <a:avLst/>
          </a:prstGeom>
          <a:noFill/>
        </p:spPr>
        <p:txBody>
          <a:bodyPr wrap="none" rtlCol="0">
            <a:spAutoFit/>
          </a:bodyPr>
          <a:lstStyle/>
          <a:p>
            <a:pPr algn="ctr"/>
            <a:r>
              <a:rPr lang="en-US" sz="600" dirty="0">
                <a:solidFill>
                  <a:srgbClr val="0070C0"/>
                </a:solidFill>
              </a:rPr>
              <a:t>vn102</a:t>
            </a:r>
            <a:br>
              <a:rPr lang="en-US" sz="600" dirty="0">
                <a:solidFill>
                  <a:srgbClr val="0070C0"/>
                </a:solidFill>
              </a:rPr>
            </a:br>
            <a:r>
              <a:rPr lang="en-US" sz="600" dirty="0">
                <a:solidFill>
                  <a:srgbClr val="0070C0"/>
                </a:solidFill>
              </a:rPr>
              <a:t>(192.168.102.0/24)</a:t>
            </a:r>
          </a:p>
        </p:txBody>
      </p:sp>
      <p:sp>
        <p:nvSpPr>
          <p:cNvPr id="30" name="Rectangle 29">
            <a:extLst>
              <a:ext uri="{FF2B5EF4-FFF2-40B4-BE49-F238E27FC236}">
                <a16:creationId xmlns:a16="http://schemas.microsoft.com/office/drawing/2014/main" id="{F61C0034-D9C0-50AF-EA74-0525A4D8F5D2}"/>
              </a:ext>
            </a:extLst>
          </p:cNvPr>
          <p:cNvSpPr/>
          <p:nvPr/>
        </p:nvSpPr>
        <p:spPr>
          <a:xfrm>
            <a:off x="2931772" y="4597815"/>
            <a:ext cx="644376" cy="2761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A-bms-3</a:t>
            </a:r>
          </a:p>
        </p:txBody>
      </p:sp>
      <p:cxnSp>
        <p:nvCxnSpPr>
          <p:cNvPr id="32" name="Straight Connector 31">
            <a:extLst>
              <a:ext uri="{FF2B5EF4-FFF2-40B4-BE49-F238E27FC236}">
                <a16:creationId xmlns:a16="http://schemas.microsoft.com/office/drawing/2014/main" id="{1137908C-E281-F7AA-6979-EA3385BC8CFB}"/>
              </a:ext>
            </a:extLst>
          </p:cNvPr>
          <p:cNvCxnSpPr>
            <a:cxnSpLocks/>
            <a:stCxn id="30" idx="0"/>
          </p:cNvCxnSpPr>
          <p:nvPr/>
        </p:nvCxnSpPr>
        <p:spPr>
          <a:xfrm flipV="1">
            <a:off x="3253960" y="4055839"/>
            <a:ext cx="0" cy="54197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0AFD98-616B-D264-16B7-48DB6B46FBB6}"/>
              </a:ext>
            </a:extLst>
          </p:cNvPr>
          <p:cNvCxnSpPr>
            <a:cxnSpLocks/>
          </p:cNvCxnSpPr>
          <p:nvPr/>
        </p:nvCxnSpPr>
        <p:spPr>
          <a:xfrm flipV="1">
            <a:off x="2189815" y="4325536"/>
            <a:ext cx="0" cy="29290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AC1DBB-0B2D-C847-85B1-4853AD966447}"/>
              </a:ext>
            </a:extLst>
          </p:cNvPr>
          <p:cNvCxnSpPr/>
          <p:nvPr/>
        </p:nvCxnSpPr>
        <p:spPr>
          <a:xfrm flipV="1">
            <a:off x="795770" y="4055839"/>
            <a:ext cx="0" cy="55232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7B44864-D87F-4E3E-02C0-40BF7C9B982B}"/>
              </a:ext>
            </a:extLst>
          </p:cNvPr>
          <p:cNvCxnSpPr/>
          <p:nvPr/>
        </p:nvCxnSpPr>
        <p:spPr>
          <a:xfrm flipV="1">
            <a:off x="894891" y="4070856"/>
            <a:ext cx="0" cy="55232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D634D419-F3C7-6F8F-FB31-09C186D2040F}"/>
              </a:ext>
            </a:extLst>
          </p:cNvPr>
          <p:cNvSpPr/>
          <p:nvPr/>
        </p:nvSpPr>
        <p:spPr>
          <a:xfrm>
            <a:off x="727392" y="4457582"/>
            <a:ext cx="237623" cy="857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71FABB2-CF20-9F2B-80F6-D9C8AC73CB08}"/>
              </a:ext>
            </a:extLst>
          </p:cNvPr>
          <p:cNvCxnSpPr>
            <a:cxnSpLocks/>
          </p:cNvCxnSpPr>
          <p:nvPr/>
        </p:nvCxnSpPr>
        <p:spPr>
          <a:xfrm flipV="1">
            <a:off x="2112095" y="4315254"/>
            <a:ext cx="0" cy="29290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25068D4-0FBB-907C-742E-79515C026BCB}"/>
              </a:ext>
            </a:extLst>
          </p:cNvPr>
          <p:cNvSpPr/>
          <p:nvPr/>
        </p:nvSpPr>
        <p:spPr>
          <a:xfrm>
            <a:off x="2026414" y="4443612"/>
            <a:ext cx="237623" cy="8571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CD257EC-6BFC-EFE6-D05F-5126E288C808}"/>
              </a:ext>
            </a:extLst>
          </p:cNvPr>
          <p:cNvSpPr txBox="1"/>
          <p:nvPr/>
        </p:nvSpPr>
        <p:spPr>
          <a:xfrm>
            <a:off x="693635" y="3874519"/>
            <a:ext cx="328936" cy="200055"/>
          </a:xfrm>
          <a:prstGeom prst="rect">
            <a:avLst/>
          </a:prstGeom>
          <a:noFill/>
        </p:spPr>
        <p:txBody>
          <a:bodyPr wrap="none" rtlCol="0">
            <a:spAutoFit/>
          </a:bodyPr>
          <a:lstStyle/>
          <a:p>
            <a:r>
              <a:rPr lang="en-US" sz="700" dirty="0">
                <a:solidFill>
                  <a:srgbClr val="C00000"/>
                </a:solidFill>
              </a:rPr>
              <a:t>ae1</a:t>
            </a:r>
          </a:p>
        </p:txBody>
      </p:sp>
      <p:sp>
        <p:nvSpPr>
          <p:cNvPr id="49" name="TextBox 48">
            <a:extLst>
              <a:ext uri="{FF2B5EF4-FFF2-40B4-BE49-F238E27FC236}">
                <a16:creationId xmlns:a16="http://schemas.microsoft.com/office/drawing/2014/main" id="{F9DBF351-C26B-3A8E-4C94-658056D65F41}"/>
              </a:ext>
            </a:extLst>
          </p:cNvPr>
          <p:cNvSpPr txBox="1"/>
          <p:nvPr/>
        </p:nvSpPr>
        <p:spPr>
          <a:xfrm>
            <a:off x="2000371" y="4143529"/>
            <a:ext cx="328936" cy="200055"/>
          </a:xfrm>
          <a:prstGeom prst="rect">
            <a:avLst/>
          </a:prstGeom>
          <a:noFill/>
        </p:spPr>
        <p:txBody>
          <a:bodyPr wrap="none" rtlCol="0">
            <a:spAutoFit/>
          </a:bodyPr>
          <a:lstStyle/>
          <a:p>
            <a:r>
              <a:rPr lang="en-US" sz="700" dirty="0">
                <a:solidFill>
                  <a:srgbClr val="0070C0"/>
                </a:solidFill>
              </a:rPr>
              <a:t>ae2</a:t>
            </a:r>
          </a:p>
        </p:txBody>
      </p:sp>
      <p:sp>
        <p:nvSpPr>
          <p:cNvPr id="50" name="Rectangle 49">
            <a:extLst>
              <a:ext uri="{FF2B5EF4-FFF2-40B4-BE49-F238E27FC236}">
                <a16:creationId xmlns:a16="http://schemas.microsoft.com/office/drawing/2014/main" id="{7B491ABE-7AF8-A3D1-8C37-5FBEC048EA6C}"/>
              </a:ext>
            </a:extLst>
          </p:cNvPr>
          <p:cNvSpPr/>
          <p:nvPr/>
        </p:nvSpPr>
        <p:spPr>
          <a:xfrm>
            <a:off x="516541" y="4598600"/>
            <a:ext cx="644376" cy="2816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A-bms-1</a:t>
            </a:r>
          </a:p>
        </p:txBody>
      </p:sp>
      <p:sp>
        <p:nvSpPr>
          <p:cNvPr id="51" name="Rectangle 50">
            <a:extLst>
              <a:ext uri="{FF2B5EF4-FFF2-40B4-BE49-F238E27FC236}">
                <a16:creationId xmlns:a16="http://schemas.microsoft.com/office/drawing/2014/main" id="{15E9CCFC-9F19-1D2B-E64C-DFB0FCFED20C}"/>
              </a:ext>
            </a:extLst>
          </p:cNvPr>
          <p:cNvSpPr/>
          <p:nvPr/>
        </p:nvSpPr>
        <p:spPr>
          <a:xfrm>
            <a:off x="1867627" y="4598600"/>
            <a:ext cx="644376" cy="275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A-bms-2</a:t>
            </a:r>
          </a:p>
        </p:txBody>
      </p:sp>
      <p:sp>
        <p:nvSpPr>
          <p:cNvPr id="59" name="Oval 58">
            <a:extLst>
              <a:ext uri="{FF2B5EF4-FFF2-40B4-BE49-F238E27FC236}">
                <a16:creationId xmlns:a16="http://schemas.microsoft.com/office/drawing/2014/main" id="{02E3576B-6362-33B4-EF40-8ACF85057449}"/>
              </a:ext>
            </a:extLst>
          </p:cNvPr>
          <p:cNvSpPr/>
          <p:nvPr/>
        </p:nvSpPr>
        <p:spPr>
          <a:xfrm>
            <a:off x="1598371" y="2870306"/>
            <a:ext cx="990341" cy="738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Tenant-1 Routing Zone</a:t>
            </a:r>
          </a:p>
        </p:txBody>
      </p:sp>
      <p:sp>
        <p:nvSpPr>
          <p:cNvPr id="60" name="Rounded Rectangle 59">
            <a:extLst>
              <a:ext uri="{FF2B5EF4-FFF2-40B4-BE49-F238E27FC236}">
                <a16:creationId xmlns:a16="http://schemas.microsoft.com/office/drawing/2014/main" id="{8082BDBB-4473-2266-C519-473CD0C0E4A1}"/>
              </a:ext>
            </a:extLst>
          </p:cNvPr>
          <p:cNvSpPr/>
          <p:nvPr/>
        </p:nvSpPr>
        <p:spPr>
          <a:xfrm>
            <a:off x="3992180" y="2769152"/>
            <a:ext cx="2745512" cy="2242364"/>
          </a:xfrm>
          <a:prstGeom prst="roundRect">
            <a:avLst>
              <a:gd name="adj" fmla="val 5912"/>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1" name="TextBox 60">
            <a:extLst>
              <a:ext uri="{FF2B5EF4-FFF2-40B4-BE49-F238E27FC236}">
                <a16:creationId xmlns:a16="http://schemas.microsoft.com/office/drawing/2014/main" id="{680E79E3-7BEA-D6BD-0AFE-53F281D39AA0}"/>
              </a:ext>
            </a:extLst>
          </p:cNvPr>
          <p:cNvSpPr txBox="1"/>
          <p:nvPr/>
        </p:nvSpPr>
        <p:spPr>
          <a:xfrm>
            <a:off x="4053777" y="2769152"/>
            <a:ext cx="1138453" cy="261610"/>
          </a:xfrm>
          <a:prstGeom prst="rect">
            <a:avLst/>
          </a:prstGeom>
          <a:noFill/>
        </p:spPr>
        <p:txBody>
          <a:bodyPr wrap="none" rtlCol="0">
            <a:spAutoFit/>
          </a:bodyPr>
          <a:lstStyle/>
          <a:p>
            <a:r>
              <a:rPr lang="en-US" sz="1100" dirty="0">
                <a:solidFill>
                  <a:schemeClr val="accent1">
                    <a:lumMod val="75000"/>
                  </a:schemeClr>
                </a:solidFill>
              </a:rPr>
              <a:t>DC-B Blueprint</a:t>
            </a:r>
          </a:p>
        </p:txBody>
      </p:sp>
      <p:cxnSp>
        <p:nvCxnSpPr>
          <p:cNvPr id="62" name="Straight Connector 61">
            <a:extLst>
              <a:ext uri="{FF2B5EF4-FFF2-40B4-BE49-F238E27FC236}">
                <a16:creationId xmlns:a16="http://schemas.microsoft.com/office/drawing/2014/main" id="{EA806D0A-AE57-F350-5F70-886299EDF1B2}"/>
              </a:ext>
            </a:extLst>
          </p:cNvPr>
          <p:cNvCxnSpPr>
            <a:cxnSpLocks/>
          </p:cNvCxnSpPr>
          <p:nvPr/>
        </p:nvCxnSpPr>
        <p:spPr>
          <a:xfrm>
            <a:off x="4175304" y="4060744"/>
            <a:ext cx="19717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687C71-6735-80E9-8083-32B89269E758}"/>
              </a:ext>
            </a:extLst>
          </p:cNvPr>
          <p:cNvCxnSpPr>
            <a:cxnSpLocks/>
          </p:cNvCxnSpPr>
          <p:nvPr/>
        </p:nvCxnSpPr>
        <p:spPr>
          <a:xfrm>
            <a:off x="5246928" y="3172835"/>
            <a:ext cx="0" cy="88790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AF8C9B-09FB-A905-9D3F-19B322CDEEB1}"/>
              </a:ext>
            </a:extLst>
          </p:cNvPr>
          <p:cNvCxnSpPr>
            <a:cxnSpLocks/>
          </p:cNvCxnSpPr>
          <p:nvPr/>
        </p:nvCxnSpPr>
        <p:spPr>
          <a:xfrm>
            <a:off x="5997659" y="3362332"/>
            <a:ext cx="0" cy="96100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6A8CFC2B-BB9C-BDD5-AD85-066826FEECCD}"/>
              </a:ext>
            </a:extLst>
          </p:cNvPr>
          <p:cNvSpPr/>
          <p:nvPr/>
        </p:nvSpPr>
        <p:spPr>
          <a:xfrm>
            <a:off x="5141322" y="2875752"/>
            <a:ext cx="990341" cy="738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Tenant-1 Routing Zone</a:t>
            </a:r>
          </a:p>
        </p:txBody>
      </p:sp>
      <p:cxnSp>
        <p:nvCxnSpPr>
          <p:cNvPr id="66" name="Straight Connector 65">
            <a:extLst>
              <a:ext uri="{FF2B5EF4-FFF2-40B4-BE49-F238E27FC236}">
                <a16:creationId xmlns:a16="http://schemas.microsoft.com/office/drawing/2014/main" id="{421FB39B-85BA-C785-610B-D989E65C7DC4}"/>
              </a:ext>
            </a:extLst>
          </p:cNvPr>
          <p:cNvCxnSpPr>
            <a:cxnSpLocks/>
          </p:cNvCxnSpPr>
          <p:nvPr/>
        </p:nvCxnSpPr>
        <p:spPr>
          <a:xfrm>
            <a:off x="4510758" y="4341833"/>
            <a:ext cx="19603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73F376F-2E50-4378-BE62-911BC2F7785C}"/>
              </a:ext>
            </a:extLst>
          </p:cNvPr>
          <p:cNvCxnSpPr/>
          <p:nvPr/>
        </p:nvCxnSpPr>
        <p:spPr>
          <a:xfrm flipV="1">
            <a:off x="4612893" y="4065672"/>
            <a:ext cx="0" cy="55232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5D70B03-1E9A-2356-5E8D-FBEB78006375}"/>
              </a:ext>
            </a:extLst>
          </p:cNvPr>
          <p:cNvCxnSpPr/>
          <p:nvPr/>
        </p:nvCxnSpPr>
        <p:spPr>
          <a:xfrm flipV="1">
            <a:off x="4712014" y="4080689"/>
            <a:ext cx="0" cy="55232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96F2EB74-CEC6-941A-19B7-C852C7056929}"/>
              </a:ext>
            </a:extLst>
          </p:cNvPr>
          <p:cNvSpPr/>
          <p:nvPr/>
        </p:nvSpPr>
        <p:spPr>
          <a:xfrm>
            <a:off x="4544515" y="4467415"/>
            <a:ext cx="237623" cy="857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299D898-71AD-EF66-54E9-C7A033987C5B}"/>
              </a:ext>
            </a:extLst>
          </p:cNvPr>
          <p:cNvSpPr txBox="1"/>
          <p:nvPr/>
        </p:nvSpPr>
        <p:spPr>
          <a:xfrm>
            <a:off x="4510758" y="3884352"/>
            <a:ext cx="328936" cy="200055"/>
          </a:xfrm>
          <a:prstGeom prst="rect">
            <a:avLst/>
          </a:prstGeom>
          <a:noFill/>
        </p:spPr>
        <p:txBody>
          <a:bodyPr wrap="none" rtlCol="0">
            <a:spAutoFit/>
          </a:bodyPr>
          <a:lstStyle/>
          <a:p>
            <a:r>
              <a:rPr lang="en-US" sz="700" dirty="0">
                <a:solidFill>
                  <a:srgbClr val="C00000"/>
                </a:solidFill>
              </a:rPr>
              <a:t>ae1</a:t>
            </a:r>
          </a:p>
        </p:txBody>
      </p:sp>
      <p:sp>
        <p:nvSpPr>
          <p:cNvPr id="75" name="Rectangle 74">
            <a:extLst>
              <a:ext uri="{FF2B5EF4-FFF2-40B4-BE49-F238E27FC236}">
                <a16:creationId xmlns:a16="http://schemas.microsoft.com/office/drawing/2014/main" id="{C5CF97DE-AAA8-2569-A2FF-8DAAA259EB73}"/>
              </a:ext>
            </a:extLst>
          </p:cNvPr>
          <p:cNvSpPr/>
          <p:nvPr/>
        </p:nvSpPr>
        <p:spPr>
          <a:xfrm>
            <a:off x="4333664" y="4608433"/>
            <a:ext cx="644376" cy="2816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B-bms-1</a:t>
            </a:r>
          </a:p>
        </p:txBody>
      </p:sp>
      <p:cxnSp>
        <p:nvCxnSpPr>
          <p:cNvPr id="81" name="Straight Connector 80">
            <a:extLst>
              <a:ext uri="{FF2B5EF4-FFF2-40B4-BE49-F238E27FC236}">
                <a16:creationId xmlns:a16="http://schemas.microsoft.com/office/drawing/2014/main" id="{40357DC6-4579-44D2-958F-8BCDCCA33A80}"/>
              </a:ext>
            </a:extLst>
          </p:cNvPr>
          <p:cNvCxnSpPr>
            <a:cxnSpLocks/>
          </p:cNvCxnSpPr>
          <p:nvPr/>
        </p:nvCxnSpPr>
        <p:spPr>
          <a:xfrm flipV="1">
            <a:off x="6057409" y="4353417"/>
            <a:ext cx="0" cy="24888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872B71E-8DE2-F5CB-B8AA-8B9ABB7F277A}"/>
              </a:ext>
            </a:extLst>
          </p:cNvPr>
          <p:cNvCxnSpPr>
            <a:cxnSpLocks/>
          </p:cNvCxnSpPr>
          <p:nvPr/>
        </p:nvCxnSpPr>
        <p:spPr>
          <a:xfrm flipV="1">
            <a:off x="6156530" y="4353417"/>
            <a:ext cx="0" cy="26390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1F30AD84-7869-1E3A-8699-6CC837933B5D}"/>
              </a:ext>
            </a:extLst>
          </p:cNvPr>
          <p:cNvSpPr/>
          <p:nvPr/>
        </p:nvSpPr>
        <p:spPr>
          <a:xfrm>
            <a:off x="5989031" y="4451725"/>
            <a:ext cx="237623" cy="8571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23295934-969A-3047-33FE-65D5DF8937D4}"/>
              </a:ext>
            </a:extLst>
          </p:cNvPr>
          <p:cNvSpPr txBox="1"/>
          <p:nvPr/>
        </p:nvSpPr>
        <p:spPr>
          <a:xfrm>
            <a:off x="5955274" y="4168846"/>
            <a:ext cx="328936" cy="200055"/>
          </a:xfrm>
          <a:prstGeom prst="rect">
            <a:avLst/>
          </a:prstGeom>
          <a:noFill/>
        </p:spPr>
        <p:txBody>
          <a:bodyPr wrap="none" rtlCol="0">
            <a:spAutoFit/>
          </a:bodyPr>
          <a:lstStyle/>
          <a:p>
            <a:r>
              <a:rPr lang="en-US" sz="700" dirty="0">
                <a:solidFill>
                  <a:srgbClr val="7030A0"/>
                </a:solidFill>
              </a:rPr>
              <a:t>ae2</a:t>
            </a:r>
          </a:p>
        </p:txBody>
      </p:sp>
      <p:sp>
        <p:nvSpPr>
          <p:cNvPr id="87" name="Rectangle 86">
            <a:extLst>
              <a:ext uri="{FF2B5EF4-FFF2-40B4-BE49-F238E27FC236}">
                <a16:creationId xmlns:a16="http://schemas.microsoft.com/office/drawing/2014/main" id="{8C00E626-A865-65CF-CDE4-86621570170F}"/>
              </a:ext>
            </a:extLst>
          </p:cNvPr>
          <p:cNvSpPr/>
          <p:nvPr/>
        </p:nvSpPr>
        <p:spPr>
          <a:xfrm>
            <a:off x="5778180" y="4607491"/>
            <a:ext cx="644376" cy="28160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B-bms-2</a:t>
            </a:r>
          </a:p>
        </p:txBody>
      </p:sp>
      <p:sp>
        <p:nvSpPr>
          <p:cNvPr id="91" name="TextBox 90">
            <a:extLst>
              <a:ext uri="{FF2B5EF4-FFF2-40B4-BE49-F238E27FC236}">
                <a16:creationId xmlns:a16="http://schemas.microsoft.com/office/drawing/2014/main" id="{67EFC6FB-5CD0-AEE8-E1EE-3A18F3D74530}"/>
              </a:ext>
            </a:extLst>
          </p:cNvPr>
          <p:cNvSpPr txBox="1"/>
          <p:nvPr/>
        </p:nvSpPr>
        <p:spPr>
          <a:xfrm>
            <a:off x="2671696" y="3802565"/>
            <a:ext cx="853119" cy="276999"/>
          </a:xfrm>
          <a:prstGeom prst="rect">
            <a:avLst/>
          </a:prstGeom>
          <a:noFill/>
        </p:spPr>
        <p:txBody>
          <a:bodyPr wrap="none" rtlCol="0">
            <a:spAutoFit/>
          </a:bodyPr>
          <a:lstStyle/>
          <a:p>
            <a:pPr algn="ctr"/>
            <a:r>
              <a:rPr lang="en-US" sz="600" dirty="0">
                <a:solidFill>
                  <a:srgbClr val="C00000"/>
                </a:solidFill>
              </a:rPr>
              <a:t>vn101</a:t>
            </a:r>
            <a:br>
              <a:rPr lang="en-US" sz="600" dirty="0">
                <a:solidFill>
                  <a:srgbClr val="C00000"/>
                </a:solidFill>
              </a:rPr>
            </a:br>
            <a:r>
              <a:rPr lang="en-US" sz="600" dirty="0">
                <a:solidFill>
                  <a:srgbClr val="C00000"/>
                </a:solidFill>
              </a:rPr>
              <a:t>(192.168.101.0/24)</a:t>
            </a:r>
          </a:p>
        </p:txBody>
      </p:sp>
      <p:sp>
        <p:nvSpPr>
          <p:cNvPr id="92" name="TextBox 91">
            <a:extLst>
              <a:ext uri="{FF2B5EF4-FFF2-40B4-BE49-F238E27FC236}">
                <a16:creationId xmlns:a16="http://schemas.microsoft.com/office/drawing/2014/main" id="{A3F1E82C-4E5E-8317-0CF8-12563EBC75BF}"/>
              </a:ext>
            </a:extLst>
          </p:cNvPr>
          <p:cNvSpPr txBox="1"/>
          <p:nvPr/>
        </p:nvSpPr>
        <p:spPr>
          <a:xfrm>
            <a:off x="4864096" y="4084953"/>
            <a:ext cx="853119" cy="276999"/>
          </a:xfrm>
          <a:prstGeom prst="rect">
            <a:avLst/>
          </a:prstGeom>
          <a:noFill/>
        </p:spPr>
        <p:txBody>
          <a:bodyPr wrap="none" rtlCol="0">
            <a:spAutoFit/>
          </a:bodyPr>
          <a:lstStyle/>
          <a:p>
            <a:pPr algn="ctr"/>
            <a:r>
              <a:rPr lang="en-US" sz="600" dirty="0">
                <a:solidFill>
                  <a:srgbClr val="7030A0"/>
                </a:solidFill>
              </a:rPr>
              <a:t>vn103</a:t>
            </a:r>
            <a:br>
              <a:rPr lang="en-US" sz="600" dirty="0">
                <a:solidFill>
                  <a:srgbClr val="7030A0"/>
                </a:solidFill>
              </a:rPr>
            </a:br>
            <a:r>
              <a:rPr lang="en-US" sz="600" dirty="0">
                <a:solidFill>
                  <a:srgbClr val="7030A0"/>
                </a:solidFill>
              </a:rPr>
              <a:t>(192.168.103.0/24)</a:t>
            </a:r>
          </a:p>
        </p:txBody>
      </p:sp>
      <p:cxnSp>
        <p:nvCxnSpPr>
          <p:cNvPr id="15" name="Straight Arrow Connector 14">
            <a:extLst>
              <a:ext uri="{FF2B5EF4-FFF2-40B4-BE49-F238E27FC236}">
                <a16:creationId xmlns:a16="http://schemas.microsoft.com/office/drawing/2014/main" id="{D0F20817-AD56-89E9-F5F6-3F93D5743821}"/>
              </a:ext>
            </a:extLst>
          </p:cNvPr>
          <p:cNvCxnSpPr/>
          <p:nvPr/>
        </p:nvCxnSpPr>
        <p:spPr>
          <a:xfrm>
            <a:off x="3166795" y="3342227"/>
            <a:ext cx="150968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7C38E8C-85B6-9CFA-9521-DDC5AE39BC6F}"/>
              </a:ext>
            </a:extLst>
          </p:cNvPr>
          <p:cNvSpPr txBox="1"/>
          <p:nvPr/>
        </p:nvSpPr>
        <p:spPr>
          <a:xfrm>
            <a:off x="3420145" y="3052496"/>
            <a:ext cx="1008289" cy="138499"/>
          </a:xfrm>
          <a:prstGeom prst="rect">
            <a:avLst/>
          </a:prstGeom>
          <a:solidFill>
            <a:schemeClr val="bg1"/>
          </a:solidFill>
        </p:spPr>
        <p:txBody>
          <a:bodyPr wrap="none" lIns="0" tIns="0" rIns="0" bIns="0" rtlCol="0">
            <a:spAutoFit/>
          </a:bodyPr>
          <a:lstStyle/>
          <a:p>
            <a:pPr algn="ctr"/>
            <a:r>
              <a:rPr lang="en-US" sz="900" dirty="0">
                <a:solidFill>
                  <a:schemeClr val="accent1">
                    <a:lumMod val="75000"/>
                  </a:schemeClr>
                </a:solidFill>
              </a:rPr>
              <a:t>Stretch L2 OTT DCI</a:t>
            </a:r>
          </a:p>
        </p:txBody>
      </p:sp>
      <p:sp>
        <p:nvSpPr>
          <p:cNvPr id="53" name="TextBox 52">
            <a:extLst>
              <a:ext uri="{FF2B5EF4-FFF2-40B4-BE49-F238E27FC236}">
                <a16:creationId xmlns:a16="http://schemas.microsoft.com/office/drawing/2014/main" id="{DB7C5E24-2A28-9E78-3A17-6323EA83D62C}"/>
              </a:ext>
            </a:extLst>
          </p:cNvPr>
          <p:cNvSpPr txBox="1"/>
          <p:nvPr/>
        </p:nvSpPr>
        <p:spPr>
          <a:xfrm>
            <a:off x="1793204" y="4851486"/>
            <a:ext cx="811441" cy="200055"/>
          </a:xfrm>
          <a:prstGeom prst="rect">
            <a:avLst/>
          </a:prstGeom>
          <a:noFill/>
        </p:spPr>
        <p:txBody>
          <a:bodyPr wrap="none" rtlCol="0">
            <a:spAutoFit/>
          </a:bodyPr>
          <a:lstStyle/>
          <a:p>
            <a:r>
              <a:rPr lang="en-US" sz="700">
                <a:solidFill>
                  <a:srgbClr val="0070C0"/>
                </a:solidFill>
              </a:rPr>
              <a:t>192.168.102.22</a:t>
            </a:r>
          </a:p>
        </p:txBody>
      </p:sp>
      <p:sp>
        <p:nvSpPr>
          <p:cNvPr id="55" name="TextBox 54">
            <a:extLst>
              <a:ext uri="{FF2B5EF4-FFF2-40B4-BE49-F238E27FC236}">
                <a16:creationId xmlns:a16="http://schemas.microsoft.com/office/drawing/2014/main" id="{3D8E8ED6-A9EB-6E4C-688B-7F16439C96A7}"/>
              </a:ext>
            </a:extLst>
          </p:cNvPr>
          <p:cNvSpPr txBox="1"/>
          <p:nvPr/>
        </p:nvSpPr>
        <p:spPr>
          <a:xfrm>
            <a:off x="433009" y="4851486"/>
            <a:ext cx="811441" cy="200055"/>
          </a:xfrm>
          <a:prstGeom prst="rect">
            <a:avLst/>
          </a:prstGeom>
          <a:noFill/>
        </p:spPr>
        <p:txBody>
          <a:bodyPr wrap="none" rtlCol="0">
            <a:spAutoFit/>
          </a:bodyPr>
          <a:lstStyle/>
          <a:p>
            <a:r>
              <a:rPr lang="en-US" sz="700" dirty="0">
                <a:solidFill>
                  <a:srgbClr val="C00000"/>
                </a:solidFill>
              </a:rPr>
              <a:t>192.168.101.11</a:t>
            </a:r>
          </a:p>
        </p:txBody>
      </p:sp>
      <p:sp>
        <p:nvSpPr>
          <p:cNvPr id="68" name="TextBox 67">
            <a:extLst>
              <a:ext uri="{FF2B5EF4-FFF2-40B4-BE49-F238E27FC236}">
                <a16:creationId xmlns:a16="http://schemas.microsoft.com/office/drawing/2014/main" id="{FB357159-5A35-866B-9F59-D56C822F0AE3}"/>
              </a:ext>
            </a:extLst>
          </p:cNvPr>
          <p:cNvSpPr txBox="1"/>
          <p:nvPr/>
        </p:nvSpPr>
        <p:spPr>
          <a:xfrm>
            <a:off x="4250132" y="4851486"/>
            <a:ext cx="811441" cy="200055"/>
          </a:xfrm>
          <a:prstGeom prst="rect">
            <a:avLst/>
          </a:prstGeom>
          <a:noFill/>
        </p:spPr>
        <p:txBody>
          <a:bodyPr wrap="none" rtlCol="0">
            <a:spAutoFit/>
          </a:bodyPr>
          <a:lstStyle/>
          <a:p>
            <a:r>
              <a:rPr lang="en-US" sz="700" dirty="0">
                <a:solidFill>
                  <a:srgbClr val="C00000"/>
                </a:solidFill>
              </a:rPr>
              <a:t>192.168.101.44</a:t>
            </a:r>
          </a:p>
        </p:txBody>
      </p:sp>
      <p:sp>
        <p:nvSpPr>
          <p:cNvPr id="79" name="TextBox 78">
            <a:extLst>
              <a:ext uri="{FF2B5EF4-FFF2-40B4-BE49-F238E27FC236}">
                <a16:creationId xmlns:a16="http://schemas.microsoft.com/office/drawing/2014/main" id="{E105E58E-5465-0B8C-F253-2DDB2E66D9F0}"/>
              </a:ext>
            </a:extLst>
          </p:cNvPr>
          <p:cNvSpPr txBox="1"/>
          <p:nvPr/>
        </p:nvSpPr>
        <p:spPr>
          <a:xfrm>
            <a:off x="5694648" y="4850544"/>
            <a:ext cx="811441" cy="200055"/>
          </a:xfrm>
          <a:prstGeom prst="rect">
            <a:avLst/>
          </a:prstGeom>
          <a:noFill/>
        </p:spPr>
        <p:txBody>
          <a:bodyPr wrap="none" rtlCol="0">
            <a:spAutoFit/>
          </a:bodyPr>
          <a:lstStyle/>
          <a:p>
            <a:r>
              <a:rPr lang="en-US" sz="700" dirty="0">
                <a:solidFill>
                  <a:srgbClr val="7030A0"/>
                </a:solidFill>
              </a:rPr>
              <a:t>192.168.103.55</a:t>
            </a:r>
          </a:p>
        </p:txBody>
      </p:sp>
      <p:sp>
        <p:nvSpPr>
          <p:cNvPr id="109" name="TextBox 108">
            <a:extLst>
              <a:ext uri="{FF2B5EF4-FFF2-40B4-BE49-F238E27FC236}">
                <a16:creationId xmlns:a16="http://schemas.microsoft.com/office/drawing/2014/main" id="{605F0F61-910D-0E0B-5187-ABE1F429BA7E}"/>
              </a:ext>
            </a:extLst>
          </p:cNvPr>
          <p:cNvSpPr txBox="1"/>
          <p:nvPr/>
        </p:nvSpPr>
        <p:spPr>
          <a:xfrm>
            <a:off x="2848239" y="4856978"/>
            <a:ext cx="811441" cy="200055"/>
          </a:xfrm>
          <a:prstGeom prst="rect">
            <a:avLst/>
          </a:prstGeom>
          <a:noFill/>
        </p:spPr>
        <p:txBody>
          <a:bodyPr wrap="none" rtlCol="0">
            <a:spAutoFit/>
          </a:bodyPr>
          <a:lstStyle/>
          <a:p>
            <a:r>
              <a:rPr lang="en-US" sz="700" dirty="0">
                <a:solidFill>
                  <a:srgbClr val="C00000"/>
                </a:solidFill>
              </a:rPr>
              <a:t>192.168.101.33</a:t>
            </a:r>
          </a:p>
        </p:txBody>
      </p:sp>
      <p:sp>
        <p:nvSpPr>
          <p:cNvPr id="9" name="Oval 8">
            <a:extLst>
              <a:ext uri="{FF2B5EF4-FFF2-40B4-BE49-F238E27FC236}">
                <a16:creationId xmlns:a16="http://schemas.microsoft.com/office/drawing/2014/main" id="{5F3AA38F-455F-8400-2608-710299D64829}"/>
              </a:ext>
            </a:extLst>
          </p:cNvPr>
          <p:cNvSpPr/>
          <p:nvPr/>
        </p:nvSpPr>
        <p:spPr>
          <a:xfrm>
            <a:off x="3838493" y="1913839"/>
            <a:ext cx="990341" cy="7385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External</a:t>
            </a:r>
            <a:br>
              <a:rPr lang="en-US" sz="900" dirty="0"/>
            </a:br>
            <a:r>
              <a:rPr lang="en-US" sz="900" dirty="0"/>
              <a:t>Network</a:t>
            </a:r>
          </a:p>
        </p:txBody>
      </p:sp>
      <p:grpSp>
        <p:nvGrpSpPr>
          <p:cNvPr id="22" name="Group 21">
            <a:extLst>
              <a:ext uri="{FF2B5EF4-FFF2-40B4-BE49-F238E27FC236}">
                <a16:creationId xmlns:a16="http://schemas.microsoft.com/office/drawing/2014/main" id="{047CCEDD-CB57-43B5-A09B-18BE997F30B5}"/>
              </a:ext>
            </a:extLst>
          </p:cNvPr>
          <p:cNvGrpSpPr/>
          <p:nvPr/>
        </p:nvGrpSpPr>
        <p:grpSpPr>
          <a:xfrm>
            <a:off x="2772220" y="2057340"/>
            <a:ext cx="608753" cy="394562"/>
            <a:chOff x="1945367" y="2133779"/>
            <a:chExt cx="608753" cy="394562"/>
          </a:xfrm>
        </p:grpSpPr>
        <p:pic>
          <p:nvPicPr>
            <p:cNvPr id="19" name="Picture 18">
              <a:extLst>
                <a:ext uri="{FF2B5EF4-FFF2-40B4-BE49-F238E27FC236}">
                  <a16:creationId xmlns:a16="http://schemas.microsoft.com/office/drawing/2014/main" id="{286F2FCC-4BFC-31EC-1140-4CADAFE0278F}"/>
                </a:ext>
              </a:extLst>
            </p:cNvPr>
            <p:cNvPicPr>
              <a:picLocks noChangeAspect="1"/>
            </p:cNvPicPr>
            <p:nvPr/>
          </p:nvPicPr>
          <p:blipFill>
            <a:blip r:embed="rId2"/>
            <a:stretch>
              <a:fillRect/>
            </a:stretch>
          </p:blipFill>
          <p:spPr>
            <a:xfrm>
              <a:off x="1945367" y="2133779"/>
              <a:ext cx="608753" cy="394562"/>
            </a:xfrm>
            <a:prstGeom prst="rect">
              <a:avLst/>
            </a:prstGeom>
          </p:spPr>
        </p:pic>
        <p:sp>
          <p:nvSpPr>
            <p:cNvPr id="20" name="TextBox 19">
              <a:extLst>
                <a:ext uri="{FF2B5EF4-FFF2-40B4-BE49-F238E27FC236}">
                  <a16:creationId xmlns:a16="http://schemas.microsoft.com/office/drawing/2014/main" id="{939E9417-B181-BF85-44B8-28D47B1F792C}"/>
                </a:ext>
              </a:extLst>
            </p:cNvPr>
            <p:cNvSpPr txBox="1"/>
            <p:nvPr/>
          </p:nvSpPr>
          <p:spPr>
            <a:xfrm>
              <a:off x="2000371" y="2239585"/>
              <a:ext cx="473206" cy="246221"/>
            </a:xfrm>
            <a:prstGeom prst="rect">
              <a:avLst/>
            </a:prstGeom>
            <a:noFill/>
          </p:spPr>
          <p:txBody>
            <a:bodyPr wrap="none" rtlCol="0">
              <a:spAutoFit/>
            </a:bodyPr>
            <a:lstStyle/>
            <a:p>
              <a:r>
                <a:rPr lang="en-US" sz="1000" dirty="0"/>
                <a:t>HSIA</a:t>
              </a:r>
            </a:p>
          </p:txBody>
        </p:sp>
      </p:grpSp>
      <p:cxnSp>
        <p:nvCxnSpPr>
          <p:cNvPr id="23" name="Straight Connector 22">
            <a:extLst>
              <a:ext uri="{FF2B5EF4-FFF2-40B4-BE49-F238E27FC236}">
                <a16:creationId xmlns:a16="http://schemas.microsoft.com/office/drawing/2014/main" id="{FF317EDE-47DC-5CE5-7619-9E29CAC5869D}"/>
              </a:ext>
            </a:extLst>
          </p:cNvPr>
          <p:cNvCxnSpPr>
            <a:cxnSpLocks/>
            <a:stCxn id="59" idx="6"/>
            <a:endCxn id="9" idx="3"/>
          </p:cNvCxnSpPr>
          <p:nvPr/>
        </p:nvCxnSpPr>
        <p:spPr>
          <a:xfrm flipV="1">
            <a:off x="2588712" y="2544245"/>
            <a:ext cx="1394813" cy="695344"/>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BD935A-9826-F900-3156-2E1FD349BE03}"/>
              </a:ext>
            </a:extLst>
          </p:cNvPr>
          <p:cNvCxnSpPr>
            <a:cxnSpLocks/>
            <a:stCxn id="65" idx="1"/>
            <a:endCxn id="9" idx="5"/>
          </p:cNvCxnSpPr>
          <p:nvPr/>
        </p:nvCxnSpPr>
        <p:spPr>
          <a:xfrm flipH="1" flipV="1">
            <a:off x="4683802" y="2544245"/>
            <a:ext cx="602552" cy="439667"/>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FE690D-6303-48FA-B587-720038556376}"/>
              </a:ext>
            </a:extLst>
          </p:cNvPr>
          <p:cNvCxnSpPr>
            <a:cxnSpLocks/>
            <a:stCxn id="20" idx="3"/>
            <a:endCxn id="9" idx="2"/>
          </p:cNvCxnSpPr>
          <p:nvPr/>
        </p:nvCxnSpPr>
        <p:spPr>
          <a:xfrm flipV="1">
            <a:off x="3300430" y="2283122"/>
            <a:ext cx="538063" cy="313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3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3D9F6-1EC1-0C4B-BE54-89566BA46756}"/>
              </a:ext>
            </a:extLst>
          </p:cNvPr>
          <p:cNvSpPr>
            <a:spLocks noGrp="1"/>
          </p:cNvSpPr>
          <p:nvPr>
            <p:ph type="sldNum" sz="quarter" idx="12"/>
          </p:nvPr>
        </p:nvSpPr>
        <p:spPr/>
        <p:txBody>
          <a:bodyPr/>
          <a:lstStyle/>
          <a:p>
            <a:fld id="{911CAEDA-F13C-43B4-B3A8-D3983B745648}" type="slidenum">
              <a:rPr lang="en-US" smtClean="0"/>
              <a:t>6</a:t>
            </a:fld>
            <a:endParaRPr lang="en-US"/>
          </a:p>
        </p:txBody>
      </p:sp>
      <p:sp>
        <p:nvSpPr>
          <p:cNvPr id="3" name="Content Placeholder 2">
            <a:extLst>
              <a:ext uri="{FF2B5EF4-FFF2-40B4-BE49-F238E27FC236}">
                <a16:creationId xmlns:a16="http://schemas.microsoft.com/office/drawing/2014/main" id="{C70C21E7-1FD2-8346-AC1B-C0EF249706EA}"/>
              </a:ext>
            </a:extLst>
          </p:cNvPr>
          <p:cNvSpPr>
            <a:spLocks noGrp="1"/>
          </p:cNvSpPr>
          <p:nvPr>
            <p:ph idx="1"/>
          </p:nvPr>
        </p:nvSpPr>
        <p:spPr>
          <a:xfrm>
            <a:off x="361552" y="1129191"/>
            <a:ext cx="6338957" cy="3831438"/>
          </a:xfrm>
        </p:spPr>
        <p:txBody>
          <a:bodyPr/>
          <a:lstStyle/>
          <a:p>
            <a:pPr marL="0" indent="0">
              <a:lnSpc>
                <a:spcPct val="100000"/>
              </a:lnSpc>
              <a:spcBef>
                <a:spcPts val="600"/>
              </a:spcBef>
              <a:buNone/>
            </a:pPr>
            <a:r>
              <a:rPr lang="en-US" sz="1200" dirty="0"/>
              <a:t>As I’ve been building out this section, I’ve encountered a few other items of note that are worth calling out here at the start.</a:t>
            </a:r>
          </a:p>
          <a:p>
            <a:pPr>
              <a:lnSpc>
                <a:spcPct val="100000"/>
              </a:lnSpc>
              <a:spcBef>
                <a:spcPts val="600"/>
              </a:spcBef>
            </a:pPr>
            <a:r>
              <a:rPr lang="en-US" sz="1200" b="1" dirty="0"/>
              <a:t>Connectivity Templates</a:t>
            </a:r>
          </a:p>
          <a:p>
            <a:pPr lvl="1">
              <a:lnSpc>
                <a:spcPct val="100000"/>
              </a:lnSpc>
              <a:spcBef>
                <a:spcPts val="600"/>
              </a:spcBef>
            </a:pPr>
            <a:r>
              <a:rPr lang="en-US" sz="1000" dirty="0"/>
              <a:t>Method 1: Build discrete templates for DCI and Core connections</a:t>
            </a:r>
          </a:p>
          <a:p>
            <a:pPr lvl="1">
              <a:lnSpc>
                <a:spcPct val="100000"/>
              </a:lnSpc>
              <a:spcBef>
                <a:spcPts val="600"/>
              </a:spcBef>
            </a:pPr>
            <a:r>
              <a:rPr lang="en-US" sz="1000" dirty="0"/>
              <a:t>Method 2: Combing DCI and Core connections into existing templates based on the border leaf interface they are assigned to</a:t>
            </a:r>
          </a:p>
          <a:p>
            <a:pPr marL="0" indent="0">
              <a:lnSpc>
                <a:spcPct val="100000"/>
              </a:lnSpc>
              <a:spcBef>
                <a:spcPts val="600"/>
              </a:spcBef>
              <a:buNone/>
            </a:pPr>
            <a:r>
              <a:rPr lang="en-US" sz="1200" dirty="0"/>
              <a:t>I can make operational arguments for both methods, so I’ll use Method 1 for </a:t>
            </a:r>
            <a:r>
              <a:rPr lang="en-US" sz="1200" b="1" dirty="0"/>
              <a:t>DC-A</a:t>
            </a:r>
            <a:r>
              <a:rPr lang="en-US" sz="1200" dirty="0"/>
              <a:t>, and Method 2 for </a:t>
            </a:r>
            <a:r>
              <a:rPr lang="en-US" sz="1200" b="1" dirty="0"/>
              <a:t>DC-B</a:t>
            </a:r>
            <a:r>
              <a:rPr lang="en-US" sz="1200" dirty="0"/>
              <a:t>. Functionally, there is no difference.</a:t>
            </a:r>
          </a:p>
          <a:p>
            <a:pPr>
              <a:lnSpc>
                <a:spcPct val="100000"/>
              </a:lnSpc>
              <a:spcBef>
                <a:spcPts val="600"/>
              </a:spcBef>
            </a:pPr>
            <a:r>
              <a:rPr lang="en-US" sz="1200" b="1" dirty="0"/>
              <a:t>External (non-fabric/non-</a:t>
            </a:r>
            <a:r>
              <a:rPr lang="en-US" sz="1200" b="1" dirty="0" err="1"/>
              <a:t>Apstra</a:t>
            </a:r>
            <a:r>
              <a:rPr lang="en-US" sz="1200" b="1" dirty="0"/>
              <a:t>-managed) devices, default route advertisement, and route policy in general</a:t>
            </a:r>
          </a:p>
          <a:p>
            <a:pPr marL="0" indent="0">
              <a:lnSpc>
                <a:spcPct val="100000"/>
              </a:lnSpc>
              <a:spcBef>
                <a:spcPts val="600"/>
              </a:spcBef>
              <a:buNone/>
            </a:pPr>
            <a:r>
              <a:rPr lang="en-US" sz="1200" dirty="0"/>
              <a:t>I’ll do my best to explain the </a:t>
            </a:r>
            <a:r>
              <a:rPr lang="en-US" sz="1200" i="1" dirty="0"/>
              <a:t>intent</a:t>
            </a:r>
            <a:r>
              <a:rPr lang="en-US" sz="1200" dirty="0"/>
              <a:t> of these elements (like external DCI routers, WAN router, IGP’s, </a:t>
            </a:r>
            <a:r>
              <a:rPr lang="en-US" sz="1200" dirty="0" err="1"/>
              <a:t>etc</a:t>
            </a:r>
            <a:r>
              <a:rPr lang="en-US" sz="1200" dirty="0"/>
              <a:t>…) in my own lab and trust that you can apply this intent to your own environment. To keep things simple, I’m not building separate routing instances to isolate DCI and Core peering. My import/export policies are bare-minimum. I’m not using type-5 routes on external routers (this would optimize host reachability). It’s about putting just enough configuration in place to get things working. This lab is a starting point for use-case specific customization.</a:t>
            </a:r>
          </a:p>
          <a:p>
            <a:pPr marL="0" indent="0">
              <a:lnSpc>
                <a:spcPct val="100000"/>
              </a:lnSpc>
              <a:spcBef>
                <a:spcPts val="600"/>
              </a:spcBef>
              <a:buNone/>
            </a:pPr>
            <a:endParaRPr lang="en-US" sz="1200" dirty="0"/>
          </a:p>
          <a:p>
            <a:pPr marL="0" indent="0" algn="r">
              <a:lnSpc>
                <a:spcPct val="100000"/>
              </a:lnSpc>
              <a:spcBef>
                <a:spcPts val="600"/>
              </a:spcBef>
              <a:buNone/>
            </a:pPr>
            <a:r>
              <a:rPr lang="en-US" sz="1200" dirty="0"/>
              <a:t>- Colin</a:t>
            </a:r>
          </a:p>
        </p:txBody>
      </p:sp>
      <p:sp>
        <p:nvSpPr>
          <p:cNvPr id="5" name="Title 1">
            <a:extLst>
              <a:ext uri="{FF2B5EF4-FFF2-40B4-BE49-F238E27FC236}">
                <a16:creationId xmlns:a16="http://schemas.microsoft.com/office/drawing/2014/main" id="{69D6BACB-2FF7-0440-91FC-83A7921C711F}"/>
              </a:ext>
            </a:extLst>
          </p:cNvPr>
          <p:cNvSpPr txBox="1">
            <a:spLocks/>
          </p:cNvSpPr>
          <p:nvPr/>
        </p:nvSpPr>
        <p:spPr>
          <a:xfrm>
            <a:off x="295599" y="536264"/>
            <a:ext cx="6338957" cy="428962"/>
          </a:xfrm>
          <a:prstGeom prst="rect">
            <a:avLst/>
          </a:prstGeom>
        </p:spPr>
        <p:txBody>
          <a:bodyPr/>
          <a:lstStyle>
            <a:lvl1pPr algn="l" defTabSz="685800" rtl="0" eaLnBrk="1" latinLnBrk="0" hangingPunct="1">
              <a:lnSpc>
                <a:spcPct val="90000"/>
              </a:lnSpc>
              <a:spcBef>
                <a:spcPct val="0"/>
              </a:spcBef>
              <a:buNone/>
              <a:defRPr sz="2000" kern="1200" cap="all" baseline="0">
                <a:solidFill>
                  <a:schemeClr val="accent1"/>
                </a:solidFill>
                <a:latin typeface="+mn-lt"/>
                <a:ea typeface="Lato Light" panose="020F0302020204030203" pitchFamily="34" charset="0"/>
                <a:cs typeface="Lato Light" panose="020F0302020204030203" pitchFamily="34" charset="0"/>
              </a:defRPr>
            </a:lvl1pPr>
          </a:lstStyle>
          <a:p>
            <a:r>
              <a:rPr lang="en-US" sz="2400" cap="none" dirty="0"/>
              <a:t>Core/WAN Connectivity (a few other notes)</a:t>
            </a:r>
          </a:p>
        </p:txBody>
      </p:sp>
    </p:spTree>
    <p:extLst>
      <p:ext uri="{BB962C8B-B14F-4D97-AF65-F5344CB8AC3E}">
        <p14:creationId xmlns:p14="http://schemas.microsoft.com/office/powerpoint/2010/main" val="20042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7</a:t>
            </a:fld>
            <a:endParaRPr lang="en-US"/>
          </a:p>
        </p:txBody>
      </p:sp>
      <p:sp>
        <p:nvSpPr>
          <p:cNvPr id="12" name="Content Placeholder 2">
            <a:extLst>
              <a:ext uri="{FF2B5EF4-FFF2-40B4-BE49-F238E27FC236}">
                <a16:creationId xmlns:a16="http://schemas.microsoft.com/office/drawing/2014/main" id="{7D25B859-D5D8-677B-6B7E-DFD229B32B27}"/>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t>Go to </a:t>
            </a:r>
            <a:r>
              <a:rPr lang="en-US" sz="1000" b="1" dirty="0"/>
              <a:t>Blueprints &gt; DC-A &gt; Staged &gt; Connectivity Templates </a:t>
            </a:r>
            <a:r>
              <a:rPr lang="en-US" sz="1000" dirty="0"/>
              <a:t>and edit the </a:t>
            </a:r>
            <a:r>
              <a:rPr lang="en-US" sz="1000" b="1" dirty="0" err="1"/>
              <a:t>ext</a:t>
            </a:r>
            <a:r>
              <a:rPr lang="en-US" sz="1000" b="1" dirty="0"/>
              <a:t>-router-</a:t>
            </a:r>
            <a:r>
              <a:rPr lang="en-US" sz="1000" b="1" dirty="0" err="1"/>
              <a:t>ct</a:t>
            </a:r>
            <a:r>
              <a:rPr lang="en-US" sz="1000" dirty="0"/>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ext-router-ct_Border1 template from border_rack_dc_a_001_leaf2 and assign the ext-router-ct_Border2 template, then Commit the blueprint</a:t>
            </a:r>
          </a:p>
          <a:p>
            <a:pPr marL="171450" indent="-171450">
              <a:lnSpc>
                <a:spcPct val="100000"/>
              </a:lnSpc>
              <a:spcBef>
                <a:spcPts val="900"/>
              </a:spcBef>
              <a:buFont typeface="Arial" panose="020B0604020202020204" pitchFamily="34" charset="0"/>
              <a:buChar char="•"/>
            </a:pPr>
            <a:endParaRPr lang="en-US" sz="1000" dirty="0"/>
          </a:p>
        </p:txBody>
      </p:sp>
      <p:pic>
        <p:nvPicPr>
          <p:cNvPr id="7" name="Picture 6">
            <a:extLst>
              <a:ext uri="{FF2B5EF4-FFF2-40B4-BE49-F238E27FC236}">
                <a16:creationId xmlns:a16="http://schemas.microsoft.com/office/drawing/2014/main" id="{9A6ABCAE-11D9-813A-317B-CC149C9598B9}"/>
              </a:ext>
            </a:extLst>
          </p:cNvPr>
          <p:cNvPicPr>
            <a:picLocks noChangeAspect="1"/>
          </p:cNvPicPr>
          <p:nvPr/>
        </p:nvPicPr>
        <p:blipFill>
          <a:blip r:embed="rId2"/>
          <a:stretch>
            <a:fillRect/>
          </a:stretch>
        </p:blipFill>
        <p:spPr>
          <a:xfrm>
            <a:off x="3922861" y="1397059"/>
            <a:ext cx="4967713" cy="3104237"/>
          </a:xfrm>
          <a:prstGeom prst="rect">
            <a:avLst/>
          </a:prstGeom>
        </p:spPr>
      </p:pic>
      <p:sp>
        <p:nvSpPr>
          <p:cNvPr id="8" name="TextBox 7">
            <a:extLst>
              <a:ext uri="{FF2B5EF4-FFF2-40B4-BE49-F238E27FC236}">
                <a16:creationId xmlns:a16="http://schemas.microsoft.com/office/drawing/2014/main" id="{E0DEBBEA-808B-57B5-A110-14D16E3D0482}"/>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Tree>
    <p:extLst>
      <p:ext uri="{BB962C8B-B14F-4D97-AF65-F5344CB8AC3E}">
        <p14:creationId xmlns:p14="http://schemas.microsoft.com/office/powerpoint/2010/main" val="358578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8</a:t>
            </a:fld>
            <a:endParaRPr lang="en-US"/>
          </a:p>
        </p:txBody>
      </p:sp>
      <p:pic>
        <p:nvPicPr>
          <p:cNvPr id="8" name="Picture 7">
            <a:extLst>
              <a:ext uri="{FF2B5EF4-FFF2-40B4-BE49-F238E27FC236}">
                <a16:creationId xmlns:a16="http://schemas.microsoft.com/office/drawing/2014/main" id="{BABE090B-B98B-69D2-143A-973F243D6C5F}"/>
              </a:ext>
            </a:extLst>
          </p:cNvPr>
          <p:cNvPicPr>
            <a:picLocks noChangeAspect="1"/>
          </p:cNvPicPr>
          <p:nvPr/>
        </p:nvPicPr>
        <p:blipFill>
          <a:blip r:embed="rId2"/>
          <a:stretch>
            <a:fillRect/>
          </a:stretch>
        </p:blipFill>
        <p:spPr>
          <a:xfrm>
            <a:off x="3715174" y="1425677"/>
            <a:ext cx="5197768" cy="2470699"/>
          </a:xfrm>
          <a:prstGeom prst="rect">
            <a:avLst/>
          </a:prstGeom>
        </p:spPr>
      </p:pic>
      <p:sp>
        <p:nvSpPr>
          <p:cNvPr id="9" name="TextBox 8">
            <a:extLst>
              <a:ext uri="{FF2B5EF4-FFF2-40B4-BE49-F238E27FC236}">
                <a16:creationId xmlns:a16="http://schemas.microsoft.com/office/drawing/2014/main" id="{724FF5FC-A6C0-D915-8AEE-E29EA5D17DA7}"/>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6" name="Content Placeholder 2">
            <a:extLst>
              <a:ext uri="{FF2B5EF4-FFF2-40B4-BE49-F238E27FC236}">
                <a16:creationId xmlns:a16="http://schemas.microsoft.com/office/drawing/2014/main" id="{727A7EA5-988E-7BB9-29DA-D8A571426399}"/>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t>Change the Title to </a:t>
            </a:r>
            <a:r>
              <a:rPr lang="en-US" sz="1000" dirty="0">
                <a:solidFill>
                  <a:srgbClr val="0070C0"/>
                </a:solidFill>
              </a:rPr>
              <a:t>ext-router-ct_Border1</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Edit the IP Link primitive, change the Interface Type to Tagged, add the VLAN ID 3,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ext-router-ct_Border1 template from border_rack_dc_a_001_leaf2 and assign the ext-router-ct_Border2 template, then Commit the blueprint</a:t>
            </a:r>
          </a:p>
          <a:p>
            <a:pPr marL="171450" indent="-171450">
              <a:lnSpc>
                <a:spcPct val="100000"/>
              </a:lnSpc>
              <a:spcBef>
                <a:spcPts val="900"/>
              </a:spcBef>
              <a:buFont typeface="Arial" panose="020B0604020202020204" pitchFamily="34" charset="0"/>
              <a:buChar char="•"/>
            </a:pPr>
            <a:endParaRPr lang="en-US" sz="1000" dirty="0"/>
          </a:p>
        </p:txBody>
      </p:sp>
    </p:spTree>
    <p:extLst>
      <p:ext uri="{BB962C8B-B14F-4D97-AF65-F5344CB8AC3E}">
        <p14:creationId xmlns:p14="http://schemas.microsoft.com/office/powerpoint/2010/main" val="221403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76B9-B3DE-432F-9712-08930E0E7C89}"/>
              </a:ext>
            </a:extLst>
          </p:cNvPr>
          <p:cNvSpPr>
            <a:spLocks noGrp="1"/>
          </p:cNvSpPr>
          <p:nvPr>
            <p:ph type="title"/>
          </p:nvPr>
        </p:nvSpPr>
        <p:spPr/>
        <p:txBody>
          <a:bodyPr/>
          <a:lstStyle/>
          <a:p>
            <a:r>
              <a:rPr lang="en-US" sz="2400" cap="none" dirty="0"/>
              <a:t>Segmenting the DCI </a:t>
            </a:r>
          </a:p>
        </p:txBody>
      </p:sp>
      <p:sp>
        <p:nvSpPr>
          <p:cNvPr id="4" name="Slide Number Placeholder 3">
            <a:extLst>
              <a:ext uri="{FF2B5EF4-FFF2-40B4-BE49-F238E27FC236}">
                <a16:creationId xmlns:a16="http://schemas.microsoft.com/office/drawing/2014/main" id="{F63DFEDE-9B88-44CD-B495-9C3EFCD5ABC4}"/>
              </a:ext>
            </a:extLst>
          </p:cNvPr>
          <p:cNvSpPr>
            <a:spLocks noGrp="1"/>
          </p:cNvSpPr>
          <p:nvPr>
            <p:ph type="sldNum" sz="quarter" idx="12"/>
          </p:nvPr>
        </p:nvSpPr>
        <p:spPr/>
        <p:txBody>
          <a:bodyPr/>
          <a:lstStyle/>
          <a:p>
            <a:fld id="{911CAEDA-F13C-43B4-B3A8-D3983B745648}" type="slidenum">
              <a:rPr lang="en-US" smtClean="0"/>
              <a:t>9</a:t>
            </a:fld>
            <a:endParaRPr lang="en-US"/>
          </a:p>
        </p:txBody>
      </p:sp>
      <p:pic>
        <p:nvPicPr>
          <p:cNvPr id="5" name="Picture 4">
            <a:extLst>
              <a:ext uri="{FF2B5EF4-FFF2-40B4-BE49-F238E27FC236}">
                <a16:creationId xmlns:a16="http://schemas.microsoft.com/office/drawing/2014/main" id="{1FE4C9BC-AA95-60CA-6CA8-2417B6E3249C}"/>
              </a:ext>
            </a:extLst>
          </p:cNvPr>
          <p:cNvPicPr>
            <a:picLocks noChangeAspect="1"/>
          </p:cNvPicPr>
          <p:nvPr/>
        </p:nvPicPr>
        <p:blipFill>
          <a:blip r:embed="rId2"/>
          <a:stretch>
            <a:fillRect/>
          </a:stretch>
        </p:blipFill>
        <p:spPr>
          <a:xfrm>
            <a:off x="3978144" y="1491554"/>
            <a:ext cx="4948980" cy="2568699"/>
          </a:xfrm>
          <a:prstGeom prst="rect">
            <a:avLst/>
          </a:prstGeom>
        </p:spPr>
      </p:pic>
      <p:sp>
        <p:nvSpPr>
          <p:cNvPr id="7" name="TextBox 6">
            <a:extLst>
              <a:ext uri="{FF2B5EF4-FFF2-40B4-BE49-F238E27FC236}">
                <a16:creationId xmlns:a16="http://schemas.microsoft.com/office/drawing/2014/main" id="{55A0DF61-9FA4-3CEA-864D-DE4ECA20B209}"/>
              </a:ext>
            </a:extLst>
          </p:cNvPr>
          <p:cNvSpPr txBox="1"/>
          <p:nvPr/>
        </p:nvSpPr>
        <p:spPr>
          <a:xfrm>
            <a:off x="334202" y="110755"/>
            <a:ext cx="1544012" cy="369332"/>
          </a:xfrm>
          <a:prstGeom prst="rect">
            <a:avLst/>
          </a:prstGeom>
          <a:noFill/>
        </p:spPr>
        <p:txBody>
          <a:bodyPr wrap="none" rtlCol="0">
            <a:spAutoFit/>
          </a:bodyPr>
          <a:lstStyle/>
          <a:p>
            <a:r>
              <a:rPr lang="en-US" sz="900" dirty="0"/>
              <a:t>Method 1 (DC-A): Discrete</a:t>
            </a:r>
            <a:br>
              <a:rPr lang="en-US" sz="900" dirty="0"/>
            </a:br>
            <a:r>
              <a:rPr lang="en-US" sz="900" dirty="0"/>
              <a:t>Connectivity Templates</a:t>
            </a:r>
          </a:p>
        </p:txBody>
      </p:sp>
      <p:sp>
        <p:nvSpPr>
          <p:cNvPr id="8" name="Content Placeholder 2">
            <a:extLst>
              <a:ext uri="{FF2B5EF4-FFF2-40B4-BE49-F238E27FC236}">
                <a16:creationId xmlns:a16="http://schemas.microsoft.com/office/drawing/2014/main" id="{74FB91FA-A85B-C013-27EE-7E4CF23D9DF5}"/>
              </a:ext>
            </a:extLst>
          </p:cNvPr>
          <p:cNvSpPr>
            <a:spLocks noGrp="1"/>
          </p:cNvSpPr>
          <p:nvPr>
            <p:ph idx="1"/>
          </p:nvPr>
        </p:nvSpPr>
        <p:spPr>
          <a:xfrm>
            <a:off x="383094" y="1197578"/>
            <a:ext cx="3539767" cy="3504721"/>
          </a:xfrm>
        </p:spPr>
        <p:txBody>
          <a:bodyPr/>
          <a:lstStyle/>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Go to </a:t>
            </a:r>
            <a:r>
              <a:rPr lang="en-US" sz="1000" b="1" dirty="0">
                <a:solidFill>
                  <a:schemeClr val="bg1">
                    <a:lumMod val="75000"/>
                  </a:schemeClr>
                </a:solidFill>
              </a:rPr>
              <a:t>Blueprints &gt; DC-A &gt; Staged &gt; Connectivity Templates </a:t>
            </a:r>
            <a:r>
              <a:rPr lang="en-US" sz="1000" dirty="0">
                <a:solidFill>
                  <a:schemeClr val="bg1">
                    <a:lumMod val="75000"/>
                  </a:schemeClr>
                </a:solidFill>
              </a:rPr>
              <a:t>and edit the </a:t>
            </a:r>
            <a:r>
              <a:rPr lang="en-US" sz="1000" b="1" dirty="0" err="1">
                <a:solidFill>
                  <a:schemeClr val="bg1">
                    <a:lumMod val="75000"/>
                  </a:schemeClr>
                </a:solidFill>
              </a:rPr>
              <a:t>ext</a:t>
            </a:r>
            <a:r>
              <a:rPr lang="en-US" sz="1000" b="1" dirty="0">
                <a:solidFill>
                  <a:schemeClr val="bg1">
                    <a:lumMod val="75000"/>
                  </a:schemeClr>
                </a:solidFill>
              </a:rPr>
              <a:t>-router-</a:t>
            </a:r>
            <a:r>
              <a:rPr lang="en-US" sz="1000" b="1" dirty="0" err="1">
                <a:solidFill>
                  <a:schemeClr val="bg1">
                    <a:lumMod val="75000"/>
                  </a:schemeClr>
                </a:solidFill>
              </a:rPr>
              <a:t>ct</a:t>
            </a:r>
            <a:r>
              <a:rPr lang="en-US" sz="1000" dirty="0">
                <a:solidFill>
                  <a:schemeClr val="bg1">
                    <a:lumMod val="75000"/>
                  </a:schemeClr>
                </a:solidFill>
              </a:rPr>
              <a:t> template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Change the Title to ext-router-ct_Border1</a:t>
            </a:r>
          </a:p>
          <a:p>
            <a:pPr marL="171450" indent="-171450">
              <a:lnSpc>
                <a:spcPct val="100000"/>
              </a:lnSpc>
              <a:spcBef>
                <a:spcPts val="900"/>
              </a:spcBef>
              <a:buFont typeface="Arial" panose="020B0604020202020204" pitchFamily="34" charset="0"/>
              <a:buChar char="•"/>
            </a:pPr>
            <a:r>
              <a:rPr lang="en-US" sz="1000" dirty="0"/>
              <a:t>Edit the IP Link primitive, change the Interface Type to Tagged, add the VLAN ID </a:t>
            </a:r>
            <a:r>
              <a:rPr lang="en-US" sz="1000" dirty="0">
                <a:solidFill>
                  <a:srgbClr val="0070C0"/>
                </a:solidFill>
              </a:rPr>
              <a:t>3</a:t>
            </a:r>
            <a:r>
              <a:rPr lang="en-US" sz="1000" dirty="0"/>
              <a:t>, and click “Update”</a:t>
            </a:r>
          </a:p>
          <a:p>
            <a:pPr marL="171450" indent="-171450">
              <a:lnSpc>
                <a:spcPct val="100000"/>
              </a:lnSpc>
              <a:spcBef>
                <a:spcPts val="900"/>
              </a:spcBef>
              <a:buFont typeface="Arial" panose="020B0604020202020204" pitchFamily="34" charset="0"/>
              <a:buChar char="•"/>
            </a:pPr>
            <a:r>
              <a:rPr lang="en-US" sz="1000" dirty="0">
                <a:solidFill>
                  <a:schemeClr val="bg1">
                    <a:lumMod val="75000"/>
                  </a:schemeClr>
                </a:solidFill>
              </a:rPr>
              <a:t>Add a new template named ext-router-ct_Border2, and add the IP Link, BGP Peering (Generic System), and Routing Policy primitives with the following configurations:</a:t>
            </a:r>
          </a:p>
          <a:p>
            <a:pPr marL="515938" lvl="1">
              <a:lnSpc>
                <a:spcPct val="100000"/>
              </a:lnSpc>
              <a:spcBef>
                <a:spcPts val="300"/>
              </a:spcBef>
            </a:pPr>
            <a:r>
              <a:rPr lang="en-US" sz="1000" dirty="0">
                <a:solidFill>
                  <a:schemeClr val="bg1">
                    <a:lumMod val="75000"/>
                  </a:schemeClr>
                </a:solidFill>
              </a:rPr>
              <a:t>IP Link</a:t>
            </a:r>
          </a:p>
          <a:p>
            <a:pPr marL="857250" lvl="2">
              <a:lnSpc>
                <a:spcPct val="100000"/>
              </a:lnSpc>
              <a:spcBef>
                <a:spcPts val="300"/>
              </a:spcBef>
            </a:pPr>
            <a:r>
              <a:rPr lang="en-US" sz="700" dirty="0">
                <a:solidFill>
                  <a:schemeClr val="bg1">
                    <a:lumMod val="75000"/>
                  </a:schemeClr>
                </a:solidFill>
              </a:rPr>
              <a:t>Routing Zone: Default routing zone</a:t>
            </a:r>
          </a:p>
          <a:p>
            <a:pPr marL="857250" lvl="2">
              <a:lnSpc>
                <a:spcPct val="100000"/>
              </a:lnSpc>
              <a:spcBef>
                <a:spcPts val="300"/>
              </a:spcBef>
            </a:pPr>
            <a:r>
              <a:rPr lang="en-US" sz="700" dirty="0">
                <a:solidFill>
                  <a:schemeClr val="bg1">
                    <a:lumMod val="75000"/>
                  </a:schemeClr>
                </a:solidFill>
              </a:rPr>
              <a:t>Interface Type: Tagged</a:t>
            </a:r>
          </a:p>
          <a:p>
            <a:pPr marL="857250" lvl="2">
              <a:lnSpc>
                <a:spcPct val="100000"/>
              </a:lnSpc>
              <a:spcBef>
                <a:spcPts val="300"/>
              </a:spcBef>
            </a:pPr>
            <a:r>
              <a:rPr lang="en-US" sz="700" dirty="0">
                <a:solidFill>
                  <a:schemeClr val="bg1">
                    <a:lumMod val="75000"/>
                  </a:schemeClr>
                </a:solidFill>
              </a:rPr>
              <a:t>VLAN ID: 4</a:t>
            </a:r>
          </a:p>
          <a:p>
            <a:pPr marL="515938" lvl="1">
              <a:lnSpc>
                <a:spcPct val="100000"/>
              </a:lnSpc>
              <a:spcBef>
                <a:spcPts val="300"/>
              </a:spcBef>
            </a:pPr>
            <a:r>
              <a:rPr lang="en-US" sz="1000" dirty="0">
                <a:solidFill>
                  <a:schemeClr val="bg1">
                    <a:lumMod val="75000"/>
                  </a:schemeClr>
                </a:solidFill>
              </a:rPr>
              <a:t>BGP Peering (Generic System)</a:t>
            </a:r>
          </a:p>
          <a:p>
            <a:pPr marL="857250" lvl="2">
              <a:lnSpc>
                <a:spcPct val="100000"/>
              </a:lnSpc>
              <a:spcBef>
                <a:spcPts val="300"/>
              </a:spcBef>
            </a:pPr>
            <a:r>
              <a:rPr lang="en-US" sz="700" dirty="0">
                <a:solidFill>
                  <a:schemeClr val="bg1">
                    <a:lumMod val="75000"/>
                  </a:schemeClr>
                </a:solidFill>
              </a:rPr>
              <a:t>Peer From: Interface</a:t>
            </a:r>
          </a:p>
          <a:p>
            <a:pPr marL="857250" lvl="2">
              <a:lnSpc>
                <a:spcPct val="100000"/>
              </a:lnSpc>
              <a:spcBef>
                <a:spcPts val="300"/>
              </a:spcBef>
            </a:pPr>
            <a:r>
              <a:rPr lang="en-US" sz="700" dirty="0">
                <a:solidFill>
                  <a:schemeClr val="bg1">
                    <a:lumMod val="75000"/>
                  </a:schemeClr>
                </a:solidFill>
              </a:rPr>
              <a:t>Peer To: Interface/IP Endpoint</a:t>
            </a:r>
          </a:p>
          <a:p>
            <a:pPr marL="515938" lvl="1">
              <a:lnSpc>
                <a:spcPct val="100000"/>
              </a:lnSpc>
              <a:spcBef>
                <a:spcPts val="300"/>
              </a:spcBef>
            </a:pPr>
            <a:r>
              <a:rPr lang="en-US" sz="1000" dirty="0">
                <a:solidFill>
                  <a:schemeClr val="bg1">
                    <a:lumMod val="75000"/>
                  </a:schemeClr>
                </a:solidFill>
              </a:rPr>
              <a:t>Routing Policy</a:t>
            </a:r>
          </a:p>
          <a:p>
            <a:pPr marL="857250" lvl="2">
              <a:lnSpc>
                <a:spcPct val="100000"/>
              </a:lnSpc>
              <a:spcBef>
                <a:spcPts val="300"/>
              </a:spcBef>
            </a:pPr>
            <a:r>
              <a:rPr lang="en-US" sz="700" dirty="0">
                <a:solidFill>
                  <a:schemeClr val="bg1">
                    <a:lumMod val="75000"/>
                  </a:schemeClr>
                </a:solidFill>
              </a:rPr>
              <a:t>Routing Policy: </a:t>
            </a:r>
            <a:r>
              <a:rPr lang="en-US" sz="700" dirty="0" err="1">
                <a:solidFill>
                  <a:schemeClr val="bg1">
                    <a:lumMod val="75000"/>
                  </a:schemeClr>
                </a:solidFill>
              </a:rPr>
              <a:t>ext</a:t>
            </a:r>
            <a:r>
              <a:rPr lang="en-US" sz="700" dirty="0">
                <a:solidFill>
                  <a:schemeClr val="bg1">
                    <a:lumMod val="75000"/>
                  </a:schemeClr>
                </a:solidFill>
              </a:rPr>
              <a:t>-router-policy</a:t>
            </a:r>
          </a:p>
          <a:p>
            <a:pPr marL="171450" indent="-171450">
              <a:lnSpc>
                <a:spcPct val="100000"/>
              </a:lnSpc>
              <a:spcBef>
                <a:spcPts val="300"/>
              </a:spcBef>
              <a:buFont typeface="Arial" panose="020B0604020202020204" pitchFamily="34" charset="0"/>
              <a:buChar char="•"/>
            </a:pPr>
            <a:r>
              <a:rPr lang="en-US" sz="1000" dirty="0">
                <a:solidFill>
                  <a:schemeClr val="bg1">
                    <a:lumMod val="75000"/>
                  </a:schemeClr>
                </a:solidFill>
              </a:rPr>
              <a:t>Unassign the ext-router-ct_Border1 template from border_rack_dc_a_001_leaf2 and assign the ext-router-ct_Border2 template, then Commit the blueprint</a:t>
            </a:r>
          </a:p>
          <a:p>
            <a:pPr marL="171450" indent="-171450">
              <a:lnSpc>
                <a:spcPct val="100000"/>
              </a:lnSpc>
              <a:spcBef>
                <a:spcPts val="900"/>
              </a:spcBef>
              <a:buFont typeface="Arial" panose="020B0604020202020204" pitchFamily="34" charset="0"/>
              <a:buChar char="•"/>
            </a:pPr>
            <a:endParaRPr lang="en-US" sz="1000" dirty="0"/>
          </a:p>
        </p:txBody>
      </p:sp>
    </p:spTree>
    <p:extLst>
      <p:ext uri="{BB962C8B-B14F-4D97-AF65-F5344CB8AC3E}">
        <p14:creationId xmlns:p14="http://schemas.microsoft.com/office/powerpoint/2010/main" val="3438550513"/>
      </p:ext>
    </p:extLst>
  </p:cSld>
  <p:clrMapOvr>
    <a:masterClrMapping/>
  </p:clrMapOvr>
</p:sld>
</file>

<file path=ppt/theme/theme1.xml><?xml version="1.0" encoding="utf-8"?>
<a:theme xmlns:a="http://schemas.openxmlformats.org/drawingml/2006/main" name="Juniper Gray - 2018">
  <a:themeElements>
    <a:clrScheme name="1 juniper">
      <a:dk1>
        <a:srgbClr val="3C3C3C"/>
      </a:dk1>
      <a:lt1>
        <a:srgbClr val="FFFFFF"/>
      </a:lt1>
      <a:dk2>
        <a:srgbClr val="B6B8B9"/>
      </a:dk2>
      <a:lt2>
        <a:srgbClr val="F2F2F2"/>
      </a:lt2>
      <a:accent1>
        <a:srgbClr val="8FAD15"/>
      </a:accent1>
      <a:accent2>
        <a:srgbClr val="CFDD45"/>
      </a:accent2>
      <a:accent3>
        <a:srgbClr val="0097A5"/>
      </a:accent3>
      <a:accent4>
        <a:srgbClr val="05C2C7"/>
      </a:accent4>
      <a:accent5>
        <a:srgbClr val="B6B8B9"/>
      </a:accent5>
      <a:accent6>
        <a:srgbClr val="898D90"/>
      </a:accent6>
      <a:hlink>
        <a:srgbClr val="6E9934"/>
      </a:hlink>
      <a:folHlink>
        <a:srgbClr val="6E9934"/>
      </a:folHlink>
    </a:clrScheme>
    <a:fontScheme name="Juniper 2018">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_Base_ppt" id="{662B4E1B-C415-4374-B52F-D8BDD0A2E2D3}" vid="{C74B997E-E0B8-4459-93AD-F7A1574490DF}"/>
    </a:ext>
  </a:extLst>
</a:theme>
</file>

<file path=ppt/theme/theme2.xml><?xml version="1.0" encoding="utf-8"?>
<a:theme xmlns:a="http://schemas.openxmlformats.org/drawingml/2006/main" name="1_Juniper Gray - 2018">
  <a:themeElements>
    <a:clrScheme name="1 juniper">
      <a:dk1>
        <a:srgbClr val="3C3C3C"/>
      </a:dk1>
      <a:lt1>
        <a:srgbClr val="FFFFFF"/>
      </a:lt1>
      <a:dk2>
        <a:srgbClr val="B6B8B9"/>
      </a:dk2>
      <a:lt2>
        <a:srgbClr val="F2F2F2"/>
      </a:lt2>
      <a:accent1>
        <a:srgbClr val="8FAD15"/>
      </a:accent1>
      <a:accent2>
        <a:srgbClr val="CFDD45"/>
      </a:accent2>
      <a:accent3>
        <a:srgbClr val="0097A5"/>
      </a:accent3>
      <a:accent4>
        <a:srgbClr val="05C2C7"/>
      </a:accent4>
      <a:accent5>
        <a:srgbClr val="B6B8B9"/>
      </a:accent5>
      <a:accent6>
        <a:srgbClr val="898D90"/>
      </a:accent6>
      <a:hlink>
        <a:srgbClr val="6E9934"/>
      </a:hlink>
      <a:folHlink>
        <a:srgbClr val="6E9934"/>
      </a:folHlink>
    </a:clrScheme>
    <a:fontScheme name="Juniper 2018">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N_Base_ppt" id="{662B4E1B-C415-4374-B52F-D8BDD0A2E2D3}" vid="{C74B997E-E0B8-4459-93AD-F7A1574490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de0cbe-e257-4bed-ab07-19dbe533ff76">
      <UserInfo>
        <DisplayName>Raymond Lam</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04033CFA7BA4409FDA6A8E9FE1B3F0" ma:contentTypeVersion="10" ma:contentTypeDescription="Create a new document." ma:contentTypeScope="" ma:versionID="851ee2c1ad497a9a05bb60d4f3815648">
  <xsd:schema xmlns:xsd="http://www.w3.org/2001/XMLSchema" xmlns:xs="http://www.w3.org/2001/XMLSchema" xmlns:p="http://schemas.microsoft.com/office/2006/metadata/properties" xmlns:ns2="3bf7fbd9-0bf4-4111-80b7-639e87ccf239" xmlns:ns3="3ade0cbe-e257-4bed-ab07-19dbe533ff76" targetNamespace="http://schemas.microsoft.com/office/2006/metadata/properties" ma:root="true" ma:fieldsID="02522d7447d94fca9c890ac44f5f5ca1" ns2:_="" ns3:_="">
    <xsd:import namespace="3bf7fbd9-0bf4-4111-80b7-639e87ccf239"/>
    <xsd:import namespace="3ade0cbe-e257-4bed-ab07-19dbe533ff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7fbd9-0bf4-4111-80b7-639e87ccf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de0cbe-e257-4bed-ab07-19dbe533ff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D860C-A19A-4D3C-8B21-86C4495D8D10}">
  <ds:schemaRef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ade0cbe-e257-4bed-ab07-19dbe533ff76"/>
    <ds:schemaRef ds:uri="http://www.w3.org/XML/1998/namespace"/>
    <ds:schemaRef ds:uri="3bf7fbd9-0bf4-4111-80b7-639e87ccf23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29182D3-1EA3-445E-ADDA-86456F4F47D0}">
  <ds:schemaRefs>
    <ds:schemaRef ds:uri="http://schemas.microsoft.com/sharepoint/v3/contenttype/forms"/>
  </ds:schemaRefs>
</ds:datastoreItem>
</file>

<file path=customXml/itemProps3.xml><?xml version="1.0" encoding="utf-8"?>
<ds:datastoreItem xmlns:ds="http://schemas.openxmlformats.org/officeDocument/2006/customXml" ds:itemID="{0D1B5F20-485F-4FEB-AFEE-27F10B61B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7fbd9-0bf4-4111-80b7-639e87ccf239"/>
    <ds:schemaRef ds:uri="3ade0cbe-e257-4bed-ab07-19dbe533ff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2018_Base_ppt_template</Template>
  <TotalTime>72432</TotalTime>
  <Words>6505</Words>
  <Application>Microsoft Macintosh PowerPoint</Application>
  <PresentationFormat>On-screen Show (16:9)</PresentationFormat>
  <Paragraphs>718</Paragraphs>
  <Slides>46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Lato</vt:lpstr>
      <vt:lpstr>Lato Light</vt:lpstr>
      <vt:lpstr>Wingdings</vt:lpstr>
      <vt:lpstr>Juniper Gray - 2018</vt:lpstr>
      <vt:lpstr>1_Juniper Gray - 2018</vt:lpstr>
      <vt:lpstr>Juniper Apstra 4.2.1 EVE-NG Virtual Lab Demo Video series companion guide  Video 9: Day-1 Core/WAN Connectivity</vt:lpstr>
      <vt:lpstr>PowerPoint Presentation</vt:lpstr>
      <vt:lpstr>Day-1 Service Provisioning</vt:lpstr>
      <vt:lpstr>PowerPoint Presentation</vt:lpstr>
      <vt:lpstr>PowerPoint Presentation</vt:lpstr>
      <vt:lpstr>PowerPoint Presentation</vt:lpstr>
      <vt:lpstr>Segmenting the DCI  </vt:lpstr>
      <vt:lpstr>Segmenting the DCI </vt:lpstr>
      <vt:lpstr>Segmenting the DCI </vt:lpstr>
      <vt:lpstr>Segmenting the DCI </vt:lpstr>
      <vt:lpstr>Segmenting the DCI </vt:lpstr>
      <vt:lpstr>Segmenting the DCI </vt:lpstr>
      <vt:lpstr>Updating ext-rtr1</vt:lpstr>
      <vt:lpstr>Segmenting the DCI  </vt:lpstr>
      <vt:lpstr>Segmenting the DCI </vt:lpstr>
      <vt:lpstr>Segmenting the DCI </vt:lpstr>
      <vt:lpstr>Segmenting the DCI </vt:lpstr>
      <vt:lpstr>Segmenting the DCI </vt:lpstr>
      <vt:lpstr>Segmenting the DCI </vt:lpstr>
      <vt:lpstr>Updating ext-rtr2</vt:lpstr>
      <vt:lpstr>Configure Core/WAN Routing Policies</vt:lpstr>
      <vt:lpstr>Configure the Core/WAN Routing Policies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External Router for Core/WAN Connectivity</vt:lpstr>
      <vt:lpstr>Configure the External Router for Core/WAN Connectivity</vt:lpstr>
      <vt:lpstr>Verify External Router for Core/WAN Connectivity</vt:lpstr>
      <vt:lpstr>Configure the Core/WAN Routing Policies</vt:lpstr>
      <vt:lpstr>Configure the Core/WAN Routing Policies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Core/WAN Connectivity Templates</vt:lpstr>
      <vt:lpstr>Configure the External Router for Core/WAN Connectivity</vt:lpstr>
      <vt:lpstr>Configure the External Router for Core/WAN Connectivity</vt:lpstr>
      <vt:lpstr>Verify External Router for Core/WAN Connectivity</vt:lpstr>
      <vt:lpstr>Everything Looking 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dc:title>
  <dc:creator>Microsoft Office User</dc:creator>
  <cp:lastModifiedBy>Colin Doyle</cp:lastModifiedBy>
  <cp:revision>23</cp:revision>
  <dcterms:created xsi:type="dcterms:W3CDTF">2018-05-14T21:35:17Z</dcterms:created>
  <dcterms:modified xsi:type="dcterms:W3CDTF">2024-01-26T19:52:47Z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42bb4497-e628-4331-88ca-cd18a3936af7</vt:lpwstr>
  </property>
  <property fmtid="{D5CDD505-2E9C-101B-9397-08002B2CF9AE}" pid="3" name="MSIP_Label_0633b888-ae0d-4341-a75f-06e04137d755_Enabled">
    <vt:lpwstr>True</vt:lpwstr>
  </property>
  <property fmtid="{D5CDD505-2E9C-101B-9397-08002B2CF9AE}" pid="4" name="MSIP_Label_0633b888-ae0d-4341-a75f-06e04137d755_SiteId">
    <vt:lpwstr>bea78b3c-4cdb-4130-854a-1d193232e5f4</vt:lpwstr>
  </property>
  <property fmtid="{D5CDD505-2E9C-101B-9397-08002B2CF9AE}" pid="5" name="MSIP_Label_0633b888-ae0d-4341-a75f-06e04137d755_Owner">
    <vt:lpwstr>raylam@juniper.net</vt:lpwstr>
  </property>
  <property fmtid="{D5CDD505-2E9C-101B-9397-08002B2CF9AE}" pid="6" name="MSIP_Label_0633b888-ae0d-4341-a75f-06e04137d755_SetDate">
    <vt:lpwstr>2019-04-05T11:09:47.1468124Z</vt:lpwstr>
  </property>
  <property fmtid="{D5CDD505-2E9C-101B-9397-08002B2CF9AE}" pid="7" name="MSIP_Label_0633b888-ae0d-4341-a75f-06e04137d755_Name">
    <vt:lpwstr>Juniper Internal</vt:lpwstr>
  </property>
  <property fmtid="{D5CDD505-2E9C-101B-9397-08002B2CF9AE}" pid="8" name="MSIP_Label_0633b888-ae0d-4341-a75f-06e04137d755_Application">
    <vt:lpwstr>Microsoft Azure Information Protection</vt:lpwstr>
  </property>
  <property fmtid="{D5CDD505-2E9C-101B-9397-08002B2CF9AE}" pid="9" name="MSIP_Label_0633b888-ae0d-4341-a75f-06e04137d755_Extended_MSFT_Method">
    <vt:lpwstr>Automatic</vt:lpwstr>
  </property>
  <property fmtid="{D5CDD505-2E9C-101B-9397-08002B2CF9AE}" pid="10" name="Sensitivity">
    <vt:lpwstr>Juniper Internal</vt:lpwstr>
  </property>
  <property fmtid="{D5CDD505-2E9C-101B-9397-08002B2CF9AE}" pid="11" name="ContentTypeId">
    <vt:lpwstr>0x0101004604033CFA7BA4409FDA6A8E9FE1B3F0</vt:lpwstr>
  </property>
</Properties>
</file>